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1"/>
  </p:sldMasterIdLst>
  <p:notesMasterIdLst>
    <p:notesMasterId r:id="rId19"/>
  </p:notesMasterIdLst>
  <p:handoutMasterIdLst>
    <p:handoutMasterId r:id="rId20"/>
  </p:handoutMasterIdLst>
  <p:sldIdLst>
    <p:sldId id="256" r:id="rId2"/>
    <p:sldId id="267" r:id="rId3"/>
    <p:sldId id="257" r:id="rId4"/>
    <p:sldId id="283" r:id="rId5"/>
    <p:sldId id="259" r:id="rId6"/>
    <p:sldId id="286" r:id="rId7"/>
    <p:sldId id="288" r:id="rId8"/>
    <p:sldId id="285" r:id="rId9"/>
    <p:sldId id="287" r:id="rId10"/>
    <p:sldId id="264" r:id="rId11"/>
    <p:sldId id="261" r:id="rId12"/>
    <p:sldId id="266" r:id="rId13"/>
    <p:sldId id="269" r:id="rId14"/>
    <p:sldId id="263" r:id="rId15"/>
    <p:sldId id="284" r:id="rId16"/>
    <p:sldId id="281" r:id="rId17"/>
    <p:sldId id="279" r:id="rId1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28" autoAdjust="0"/>
  </p:normalViewPr>
  <p:slideViewPr>
    <p:cSldViewPr snapToGrid="0">
      <p:cViewPr varScale="1">
        <p:scale>
          <a:sx n="91" d="100"/>
          <a:sy n="91" d="100"/>
        </p:scale>
        <p:origin x="819" y="42"/>
      </p:cViewPr>
      <p:guideLst>
        <p:guide orient="horz" pos="2160"/>
        <p:guide pos="2880"/>
      </p:guideLst>
    </p:cSldViewPr>
  </p:slideViewPr>
  <p:outlineViewPr>
    <p:cViewPr>
      <p:scale>
        <a:sx n="33" d="100"/>
        <a:sy n="33" d="100"/>
      </p:scale>
      <p:origin x="60" y="1596"/>
    </p:cViewPr>
  </p:outlineViewPr>
  <p:notesTextViewPr>
    <p:cViewPr>
      <p:scale>
        <a:sx n="100" d="100"/>
        <a:sy n="100" d="100"/>
      </p:scale>
      <p:origin x="0" y="0"/>
    </p:cViewPr>
  </p:notesTextViewPr>
  <p:sorterViewPr>
    <p:cViewPr>
      <p:scale>
        <a:sx n="100" d="100"/>
        <a:sy n="100" d="100"/>
      </p:scale>
      <p:origin x="0" y="-4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3"/>
          </a:xfrm>
          <a:prstGeom prst="rect">
            <a:avLst/>
          </a:prstGeom>
        </p:spPr>
        <p:txBody>
          <a:bodyPr vert="horz" lIns="95717" tIns="47858" rIns="95717" bIns="47858" rtlCol="0"/>
          <a:lstStyle>
            <a:lvl1pPr algn="l">
              <a:defRPr sz="1300"/>
            </a:lvl1pPr>
          </a:lstStyle>
          <a:p>
            <a:endParaRPr lang="en-US" dirty="0"/>
          </a:p>
        </p:txBody>
      </p:sp>
      <p:sp>
        <p:nvSpPr>
          <p:cNvPr id="3" name="Date Placeholder 2"/>
          <p:cNvSpPr>
            <a:spLocks noGrp="1"/>
          </p:cNvSpPr>
          <p:nvPr>
            <p:ph type="dt" sz="quarter" idx="1"/>
          </p:nvPr>
        </p:nvSpPr>
        <p:spPr>
          <a:xfrm>
            <a:off x="4023093" y="1"/>
            <a:ext cx="3077739" cy="469423"/>
          </a:xfrm>
          <a:prstGeom prst="rect">
            <a:avLst/>
          </a:prstGeom>
        </p:spPr>
        <p:txBody>
          <a:bodyPr vert="horz" lIns="95717" tIns="47858" rIns="95717" bIns="47858" rtlCol="0"/>
          <a:lstStyle>
            <a:lvl1pPr algn="r">
              <a:defRPr sz="1300"/>
            </a:lvl1pPr>
          </a:lstStyle>
          <a:p>
            <a:fld id="{C0653CC8-F358-4F0E-A77F-92DAE5BF602B}" type="datetimeFigureOut">
              <a:rPr lang="en-US" smtClean="0"/>
              <a:t>4/1/2018</a:t>
            </a:fld>
            <a:endParaRPr lang="en-US" dirty="0"/>
          </a:p>
        </p:txBody>
      </p:sp>
      <p:sp>
        <p:nvSpPr>
          <p:cNvPr id="4" name="Footer Placeholder 3"/>
          <p:cNvSpPr>
            <a:spLocks noGrp="1"/>
          </p:cNvSpPr>
          <p:nvPr>
            <p:ph type="ftr" sz="quarter" idx="2"/>
          </p:nvPr>
        </p:nvSpPr>
        <p:spPr>
          <a:xfrm>
            <a:off x="1" y="8917423"/>
            <a:ext cx="3077739" cy="469423"/>
          </a:xfrm>
          <a:prstGeom prst="rect">
            <a:avLst/>
          </a:prstGeom>
        </p:spPr>
        <p:txBody>
          <a:bodyPr vert="horz" lIns="95717" tIns="47858" rIns="95717" bIns="47858" rtlCol="0" anchor="b"/>
          <a:lstStyle>
            <a:lvl1pPr algn="l">
              <a:defRPr sz="1300"/>
            </a:lvl1pPr>
          </a:lstStyle>
          <a:p>
            <a:endParaRPr lang="en-US" dirty="0"/>
          </a:p>
        </p:txBody>
      </p:sp>
      <p:sp>
        <p:nvSpPr>
          <p:cNvPr id="5" name="Slide Number Placeholder 4"/>
          <p:cNvSpPr>
            <a:spLocks noGrp="1"/>
          </p:cNvSpPr>
          <p:nvPr>
            <p:ph type="sldNum" sz="quarter" idx="3"/>
          </p:nvPr>
        </p:nvSpPr>
        <p:spPr>
          <a:xfrm>
            <a:off x="4023093" y="8917423"/>
            <a:ext cx="3077739" cy="469423"/>
          </a:xfrm>
          <a:prstGeom prst="rect">
            <a:avLst/>
          </a:prstGeom>
        </p:spPr>
        <p:txBody>
          <a:bodyPr vert="horz" lIns="95717" tIns="47858" rIns="95717" bIns="47858" rtlCol="0" anchor="b"/>
          <a:lstStyle>
            <a:lvl1pPr algn="r">
              <a:defRPr sz="1300"/>
            </a:lvl1pPr>
          </a:lstStyle>
          <a:p>
            <a:fld id="{E112CEA4-7A3E-41E9-B46D-94F2B27B8302}" type="slidenum">
              <a:rPr lang="en-US" smtClean="0"/>
              <a:t>‹#›</a:t>
            </a:fld>
            <a:endParaRPr lang="en-US" dirty="0"/>
          </a:p>
        </p:txBody>
      </p:sp>
    </p:spTree>
    <p:extLst>
      <p:ext uri="{BB962C8B-B14F-4D97-AF65-F5344CB8AC3E}">
        <p14:creationId xmlns:p14="http://schemas.microsoft.com/office/powerpoint/2010/main" val="661708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3"/>
          </a:xfrm>
          <a:prstGeom prst="rect">
            <a:avLst/>
          </a:prstGeom>
        </p:spPr>
        <p:txBody>
          <a:bodyPr vert="horz" lIns="95717" tIns="47858" rIns="95717" bIns="47858" rtlCol="0"/>
          <a:lstStyle>
            <a:lvl1pPr algn="l">
              <a:defRPr sz="1300"/>
            </a:lvl1pPr>
          </a:lstStyle>
          <a:p>
            <a:endParaRPr lang="en-US" dirty="0"/>
          </a:p>
        </p:txBody>
      </p:sp>
      <p:sp>
        <p:nvSpPr>
          <p:cNvPr id="3" name="Date Placeholder 2"/>
          <p:cNvSpPr>
            <a:spLocks noGrp="1"/>
          </p:cNvSpPr>
          <p:nvPr>
            <p:ph type="dt" idx="1"/>
          </p:nvPr>
        </p:nvSpPr>
        <p:spPr>
          <a:xfrm>
            <a:off x="4023093" y="1"/>
            <a:ext cx="3077739" cy="469423"/>
          </a:xfrm>
          <a:prstGeom prst="rect">
            <a:avLst/>
          </a:prstGeom>
        </p:spPr>
        <p:txBody>
          <a:bodyPr vert="horz" lIns="95717" tIns="47858" rIns="95717" bIns="47858" rtlCol="0"/>
          <a:lstStyle>
            <a:lvl1pPr algn="r">
              <a:defRPr sz="1300"/>
            </a:lvl1pPr>
          </a:lstStyle>
          <a:p>
            <a:fld id="{918365F5-5DE7-4260-AD3B-161388EAD688}" type="datetimeFigureOut">
              <a:rPr lang="en-US" smtClean="0"/>
              <a:pPr/>
              <a:t>4/1/2018</a:t>
            </a:fld>
            <a:endParaRPr lang="en-US" dirty="0"/>
          </a:p>
        </p:txBody>
      </p:sp>
      <p:sp>
        <p:nvSpPr>
          <p:cNvPr id="4" name="Slide Image Placeholder 3"/>
          <p:cNvSpPr>
            <a:spLocks noGrp="1" noRot="1" noChangeAspect="1"/>
          </p:cNvSpPr>
          <p:nvPr>
            <p:ph type="sldImg" idx="2"/>
          </p:nvPr>
        </p:nvSpPr>
        <p:spPr>
          <a:xfrm>
            <a:off x="1204913" y="703263"/>
            <a:ext cx="4692650" cy="3521075"/>
          </a:xfrm>
          <a:prstGeom prst="rect">
            <a:avLst/>
          </a:prstGeom>
          <a:noFill/>
          <a:ln w="12700">
            <a:solidFill>
              <a:prstClr val="black"/>
            </a:solidFill>
          </a:ln>
        </p:spPr>
        <p:txBody>
          <a:bodyPr vert="horz" lIns="95717" tIns="47858" rIns="95717" bIns="47858" rtlCol="0" anchor="ctr"/>
          <a:lstStyle/>
          <a:p>
            <a:endParaRPr lang="en-US" dirty="0"/>
          </a:p>
        </p:txBody>
      </p:sp>
      <p:sp>
        <p:nvSpPr>
          <p:cNvPr id="5" name="Notes Placeholder 4"/>
          <p:cNvSpPr>
            <a:spLocks noGrp="1"/>
          </p:cNvSpPr>
          <p:nvPr>
            <p:ph type="body" sz="quarter" idx="3"/>
          </p:nvPr>
        </p:nvSpPr>
        <p:spPr>
          <a:xfrm>
            <a:off x="710249" y="4459526"/>
            <a:ext cx="5681980" cy="4224814"/>
          </a:xfrm>
          <a:prstGeom prst="rect">
            <a:avLst/>
          </a:prstGeom>
        </p:spPr>
        <p:txBody>
          <a:bodyPr vert="horz" lIns="95717" tIns="47858" rIns="95717" bIns="4785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3"/>
            <a:ext cx="3077739" cy="469423"/>
          </a:xfrm>
          <a:prstGeom prst="rect">
            <a:avLst/>
          </a:prstGeom>
        </p:spPr>
        <p:txBody>
          <a:bodyPr vert="horz" lIns="95717" tIns="47858" rIns="95717" bIns="47858"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23093" y="8917423"/>
            <a:ext cx="3077739" cy="469423"/>
          </a:xfrm>
          <a:prstGeom prst="rect">
            <a:avLst/>
          </a:prstGeom>
        </p:spPr>
        <p:txBody>
          <a:bodyPr vert="horz" lIns="95717" tIns="47858" rIns="95717" bIns="47858" rtlCol="0" anchor="b"/>
          <a:lstStyle>
            <a:lvl1pPr algn="r">
              <a:defRPr sz="1300"/>
            </a:lvl1pPr>
          </a:lstStyle>
          <a:p>
            <a:fld id="{EBC3976C-5AC4-4E0A-AAF0-E789A9A0312E}"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a:t>
            </a:fld>
            <a:endParaRPr lang="en-US" dirty="0"/>
          </a:p>
        </p:txBody>
      </p:sp>
    </p:spTree>
    <p:extLst>
      <p:ext uri="{BB962C8B-B14F-4D97-AF65-F5344CB8AC3E}">
        <p14:creationId xmlns:p14="http://schemas.microsoft.com/office/powerpoint/2010/main" val="3372382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10</a:t>
            </a:fld>
            <a:endParaRPr lang="en-US" dirty="0"/>
          </a:p>
        </p:txBody>
      </p:sp>
    </p:spTree>
    <p:extLst>
      <p:ext uri="{BB962C8B-B14F-4D97-AF65-F5344CB8AC3E}">
        <p14:creationId xmlns:p14="http://schemas.microsoft.com/office/powerpoint/2010/main" val="2273714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11</a:t>
            </a:fld>
            <a:endParaRPr lang="en-US" dirty="0"/>
          </a:p>
        </p:txBody>
      </p:sp>
    </p:spTree>
    <p:extLst>
      <p:ext uri="{BB962C8B-B14F-4D97-AF65-F5344CB8AC3E}">
        <p14:creationId xmlns:p14="http://schemas.microsoft.com/office/powerpoint/2010/main" val="21936324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12</a:t>
            </a:fld>
            <a:endParaRPr lang="en-US" dirty="0"/>
          </a:p>
        </p:txBody>
      </p:sp>
    </p:spTree>
    <p:extLst>
      <p:ext uri="{BB962C8B-B14F-4D97-AF65-F5344CB8AC3E}">
        <p14:creationId xmlns:p14="http://schemas.microsoft.com/office/powerpoint/2010/main" val="3015142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13</a:t>
            </a:fld>
            <a:endParaRPr lang="en-US" dirty="0"/>
          </a:p>
        </p:txBody>
      </p:sp>
    </p:spTree>
    <p:extLst>
      <p:ext uri="{BB962C8B-B14F-4D97-AF65-F5344CB8AC3E}">
        <p14:creationId xmlns:p14="http://schemas.microsoft.com/office/powerpoint/2010/main" val="2308049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14</a:t>
            </a:fld>
            <a:endParaRPr lang="en-US" dirty="0"/>
          </a:p>
        </p:txBody>
      </p:sp>
    </p:spTree>
    <p:extLst>
      <p:ext uri="{BB962C8B-B14F-4D97-AF65-F5344CB8AC3E}">
        <p14:creationId xmlns:p14="http://schemas.microsoft.com/office/powerpoint/2010/main" val="419977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15</a:t>
            </a:fld>
            <a:endParaRPr lang="en-US" dirty="0"/>
          </a:p>
        </p:txBody>
      </p:sp>
    </p:spTree>
    <p:extLst>
      <p:ext uri="{BB962C8B-B14F-4D97-AF65-F5344CB8AC3E}">
        <p14:creationId xmlns:p14="http://schemas.microsoft.com/office/powerpoint/2010/main" val="11363212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16</a:t>
            </a:fld>
            <a:endParaRPr lang="en-US" dirty="0"/>
          </a:p>
        </p:txBody>
      </p:sp>
    </p:spTree>
    <p:extLst>
      <p:ext uri="{BB962C8B-B14F-4D97-AF65-F5344CB8AC3E}">
        <p14:creationId xmlns:p14="http://schemas.microsoft.com/office/powerpoint/2010/main" val="1199602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17</a:t>
            </a:fld>
            <a:endParaRPr lang="en-US" dirty="0"/>
          </a:p>
        </p:txBody>
      </p:sp>
    </p:spTree>
    <p:extLst>
      <p:ext uri="{BB962C8B-B14F-4D97-AF65-F5344CB8AC3E}">
        <p14:creationId xmlns:p14="http://schemas.microsoft.com/office/powerpoint/2010/main" val="316346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2</a:t>
            </a:fld>
            <a:endParaRPr lang="en-US" dirty="0"/>
          </a:p>
        </p:txBody>
      </p:sp>
    </p:spTree>
    <p:extLst>
      <p:ext uri="{BB962C8B-B14F-4D97-AF65-F5344CB8AC3E}">
        <p14:creationId xmlns:p14="http://schemas.microsoft.com/office/powerpoint/2010/main" val="402353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3</a:t>
            </a:fld>
            <a:endParaRPr lang="en-US" dirty="0"/>
          </a:p>
        </p:txBody>
      </p:sp>
    </p:spTree>
    <p:extLst>
      <p:ext uri="{BB962C8B-B14F-4D97-AF65-F5344CB8AC3E}">
        <p14:creationId xmlns:p14="http://schemas.microsoft.com/office/powerpoint/2010/main" val="122553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4</a:t>
            </a:fld>
            <a:endParaRPr lang="en-US" dirty="0"/>
          </a:p>
        </p:txBody>
      </p:sp>
    </p:spTree>
    <p:extLst>
      <p:ext uri="{BB962C8B-B14F-4D97-AF65-F5344CB8AC3E}">
        <p14:creationId xmlns:p14="http://schemas.microsoft.com/office/powerpoint/2010/main" val="1329651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5</a:t>
            </a:fld>
            <a:endParaRPr lang="en-US" dirty="0"/>
          </a:p>
        </p:txBody>
      </p:sp>
    </p:spTree>
    <p:extLst>
      <p:ext uri="{BB962C8B-B14F-4D97-AF65-F5344CB8AC3E}">
        <p14:creationId xmlns:p14="http://schemas.microsoft.com/office/powerpoint/2010/main" val="4237509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6</a:t>
            </a:fld>
            <a:endParaRPr lang="en-US" dirty="0"/>
          </a:p>
        </p:txBody>
      </p:sp>
    </p:spTree>
    <p:extLst>
      <p:ext uri="{BB962C8B-B14F-4D97-AF65-F5344CB8AC3E}">
        <p14:creationId xmlns:p14="http://schemas.microsoft.com/office/powerpoint/2010/main" val="2324340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7</a:t>
            </a:fld>
            <a:endParaRPr lang="en-US" dirty="0"/>
          </a:p>
        </p:txBody>
      </p:sp>
    </p:spTree>
    <p:extLst>
      <p:ext uri="{BB962C8B-B14F-4D97-AF65-F5344CB8AC3E}">
        <p14:creationId xmlns:p14="http://schemas.microsoft.com/office/powerpoint/2010/main" val="3570834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8</a:t>
            </a:fld>
            <a:endParaRPr lang="en-US" dirty="0"/>
          </a:p>
        </p:txBody>
      </p:sp>
    </p:spTree>
    <p:extLst>
      <p:ext uri="{BB962C8B-B14F-4D97-AF65-F5344CB8AC3E}">
        <p14:creationId xmlns:p14="http://schemas.microsoft.com/office/powerpoint/2010/main" val="2497531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C3976C-5AC4-4E0A-AAF0-E789A9A0312E}" type="slidenum">
              <a:rPr lang="en-US" smtClean="0"/>
              <a:pPr/>
              <a:t>9</a:t>
            </a:fld>
            <a:endParaRPr lang="en-US" dirty="0"/>
          </a:p>
        </p:txBody>
      </p:sp>
    </p:spTree>
    <p:extLst>
      <p:ext uri="{BB962C8B-B14F-4D97-AF65-F5344CB8AC3E}">
        <p14:creationId xmlns:p14="http://schemas.microsoft.com/office/powerpoint/2010/main" val="36216398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82FAA89E-A959-4C90-9EEF-3C0EFCC8864E}" type="datetime1">
              <a:rPr lang="en-US" smtClean="0"/>
              <a:pPr/>
              <a:t>4/1/2018</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dirty="0"/>
              <a:t>Proprietary Information for CDNY</a:t>
            </a: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54298393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8C500C-9373-4264-8160-B8E869916857}" type="datetime1">
              <a:rPr lang="en-US" smtClean="0"/>
              <a:pPr/>
              <a:t>4/1/2018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296087562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68C500C-9373-4264-8160-B8E869916857}" type="datetime1">
              <a:rPr lang="en-US" smtClean="0"/>
              <a:pPr/>
              <a:t>4/1/2018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32349628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68C500C-9373-4264-8160-B8E869916857}" type="datetime1">
              <a:rPr lang="en-US" smtClean="0"/>
              <a:pPr/>
              <a:t>4/1/2018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72937334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8C500C-9373-4264-8160-B8E869916857}" type="datetime1">
              <a:rPr lang="en-US" smtClean="0"/>
              <a:pPr/>
              <a:t>4/1/2018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77984229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68C500C-9373-4264-8160-B8E869916857}" type="datetime1">
              <a:rPr lang="en-US" smtClean="0"/>
              <a:pPr/>
              <a:t>4/1/2018</a:t>
            </a:fld>
            <a:endParaRPr lang="en-US" dirty="0"/>
          </a:p>
        </p:txBody>
      </p:sp>
      <p:sp>
        <p:nvSpPr>
          <p:cNvPr id="8" name="Footer Placeholder 7"/>
          <p:cNvSpPr>
            <a:spLocks noGrp="1"/>
          </p:cNvSpPr>
          <p:nvPr>
            <p:ph type="ftr" sz="quarter" idx="11"/>
          </p:nvPr>
        </p:nvSpPr>
        <p:spPr/>
        <p:txBody>
          <a:bodyPr/>
          <a:lstStyle/>
          <a:p>
            <a:r>
              <a:rPr lang="en-US" dirty="0"/>
              <a:t>Proprietary Information for CDNY</a:t>
            </a: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25642832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68C500C-9373-4264-8160-B8E869916857}" type="datetime1">
              <a:rPr lang="en-US" smtClean="0"/>
              <a:pPr/>
              <a:t>4/1/2018</a:t>
            </a:fld>
            <a:endParaRPr lang="en-US" dirty="0"/>
          </a:p>
        </p:txBody>
      </p:sp>
      <p:sp>
        <p:nvSpPr>
          <p:cNvPr id="8" name="Footer Placeholder 7"/>
          <p:cNvSpPr>
            <a:spLocks noGrp="1"/>
          </p:cNvSpPr>
          <p:nvPr>
            <p:ph type="ftr" sz="quarter" idx="11"/>
          </p:nvPr>
        </p:nvSpPr>
        <p:spPr/>
        <p:txBody>
          <a:bodyPr/>
          <a:lstStyle/>
          <a:p>
            <a:r>
              <a:rPr lang="en-US" dirty="0"/>
              <a:t>Proprietary Information for CDNY</a:t>
            </a: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208135522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621301" y="6387910"/>
            <a:ext cx="990599" cy="228659"/>
          </a:xfrm>
        </p:spPr>
        <p:txBody>
          <a:bodyPr/>
          <a:lstStyle/>
          <a:p>
            <a:fld id="{DE38DC7F-35F3-4CFB-9B25-448D143FA9C3}" type="datetime1">
              <a:rPr lang="en-US" smtClean="0"/>
              <a:pPr/>
              <a:t>4/1/2018</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dirty="0"/>
              <a:t>Proprietary Information for CDNY</a:t>
            </a: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274867831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DCAF31-997A-47D2-81A3-678CA7C4416D}" type="datetime1">
              <a:rPr lang="en-US" smtClean="0"/>
              <a:pPr/>
              <a:t>4/1/2018</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dirty="0"/>
              <a:t>Proprietary Information for CDNY</a:t>
            </a: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90869927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D47AE6-B05F-4AD7-AE8F-65B702F920A7}" type="datetime1">
              <a:rPr lang="en-US" smtClean="0"/>
              <a:pPr/>
              <a:t>4/1/2018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74038768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B4C37C-5076-41C7-85B5-C336B8AD3F6E}" type="datetime1">
              <a:rPr lang="en-US" smtClean="0"/>
              <a:pPr/>
              <a:t>4/1/2018</a:t>
            </a:fld>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3635942209"/>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30E559-59A5-4DF7-8EE7-634C50B50963}" type="datetime1">
              <a:rPr lang="en-US" smtClean="0"/>
              <a:pPr/>
              <a:t>4/1/2018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73191539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FCD1C5-AB36-4967-BBEE-9817CC32FF65}" type="datetime1">
              <a:rPr lang="en-US" smtClean="0"/>
              <a:pPr/>
              <a:t>4/1/2018</a:t>
            </a:fld>
            <a:endParaRPr lang="en-US" dirty="0"/>
          </a:p>
        </p:txBody>
      </p:sp>
      <p:sp>
        <p:nvSpPr>
          <p:cNvPr id="8" name="Footer Placeholder 7"/>
          <p:cNvSpPr>
            <a:spLocks noGrp="1"/>
          </p:cNvSpPr>
          <p:nvPr>
            <p:ph type="ftr" sz="quarter" idx="11"/>
          </p:nvPr>
        </p:nvSpPr>
        <p:spPr/>
        <p:txBody>
          <a:bodyPr/>
          <a:lstStyle/>
          <a:p>
            <a:r>
              <a:rPr lang="en-US" dirty="0"/>
              <a:t>Proprietary Information for CDNY</a:t>
            </a: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10811955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64798D-5671-4073-8B71-66BDC5AFCC5A}" type="datetime1">
              <a:rPr lang="en-US" smtClean="0"/>
              <a:pPr/>
              <a:t>4/1/2018</a:t>
            </a:fld>
            <a:endParaRPr lang="en-US" dirty="0"/>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16077875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502AFBD3-6E99-4A99-867C-9909FCA7CE27}" type="datetime1">
              <a:rPr lang="en-US" smtClean="0"/>
              <a:pPr/>
              <a:t>4/1/2018</a:t>
            </a:fld>
            <a:endParaRPr lang="en-US" dirty="0"/>
          </a:p>
        </p:txBody>
      </p:sp>
      <p:sp>
        <p:nvSpPr>
          <p:cNvPr id="3" name="Footer Placeholder 2"/>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802559833"/>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4912D6-2226-48BC-A16B-463CC2370648}" type="datetime1">
              <a:rPr lang="en-US" smtClean="0"/>
              <a:pPr/>
              <a:t>4/1/2018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25514996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7D5757-9098-4994-8031-BAF8CD3038C9}" type="datetime1">
              <a:rPr lang="en-US" smtClean="0"/>
              <a:pPr/>
              <a:t>4/1/2018</a:t>
            </a:fld>
            <a:endParaRPr lang="en-US" dirty="0"/>
          </a:p>
        </p:txBody>
      </p:sp>
      <p:sp>
        <p:nvSpPr>
          <p:cNvPr id="6" name="Footer Placeholder 5"/>
          <p:cNvSpPr>
            <a:spLocks noGrp="1"/>
          </p:cNvSpPr>
          <p:nvPr>
            <p:ph type="ftr" sz="quarter" idx="11"/>
          </p:nvPr>
        </p:nvSpPr>
        <p:spPr/>
        <p:txBody>
          <a:bodyPr/>
          <a:lstStyle/>
          <a:p>
            <a:r>
              <a:rPr lang="en-US" dirty="0"/>
              <a:t>Proprietary Information for CDNY</a:t>
            </a: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87571435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3">
              <a:lumMod val="40000"/>
              <a:lumOff val="60000"/>
            </a:schemeClr>
          </a:fgClr>
          <a:bgClr>
            <a:schemeClr val="bg1"/>
          </a:bgClr>
        </a:pattFill>
        <a:effectLst/>
      </p:bgPr>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368C500C-9373-4264-8160-B8E869916857}" type="datetime1">
              <a:rPr lang="en-US" smtClean="0"/>
              <a:pPr/>
              <a:t>4/1/2018</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dirty="0"/>
              <a:t>Proprietary Information for CDNY</a:t>
            </a: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F829FE2B-783B-4783-8EF1-E942FFA4CC5B}" type="slidenum">
              <a:rPr lang="en-US" smtClean="0"/>
              <a:pPr/>
              <a:t>‹#›</a:t>
            </a:fld>
            <a:endParaRPr lang="en-US" dirty="0"/>
          </a:p>
        </p:txBody>
      </p:sp>
    </p:spTree>
    <p:extLst>
      <p:ext uri="{BB962C8B-B14F-4D97-AF65-F5344CB8AC3E}">
        <p14:creationId xmlns:p14="http://schemas.microsoft.com/office/powerpoint/2010/main" val="420273310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hf hd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questions@caredesignny.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5.xml.rels><?xml version="1.0" encoding="UTF-8" standalone="yes"?>
<Relationships xmlns="http://schemas.openxmlformats.org/package/2006/relationships"><Relationship Id="rId3" Type="http://schemas.openxmlformats.org/officeDocument/2006/relationships/hyperlink" Target="mailto:jmoran@caredesignny.or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3.tiff"/><Relationship Id="rId5" Type="http://schemas.openxmlformats.org/officeDocument/2006/relationships/hyperlink" Target="mailto:Questions@caredsignny.org" TargetMode="External"/><Relationship Id="rId4" Type="http://schemas.openxmlformats.org/officeDocument/2006/relationships/hyperlink" Target="mailto:aogden@caredesignny.or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HgJzl2vLUAhWCRj4KHQVUDZwQjRwIBw&amp;url=http://symmetrypublicrelations.com/2015/09/28/questions-ideas-or-concerns-the-communications-department-wants-to-hear/&amp;psig=AFQjCNHwYjnQcB_NsqURKMVwSKgPMJIfSg&amp;ust=1499363589249400"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tiff"/><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aredesignny.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00200" y="5029200"/>
            <a:ext cx="5917679" cy="861420"/>
          </a:xfrm>
        </p:spPr>
        <p:txBody>
          <a:bodyPr>
            <a:normAutofit/>
          </a:bodyPr>
          <a:lstStyle/>
          <a:p>
            <a:pPr algn="ctr"/>
            <a:r>
              <a:rPr lang="en-US" b="1" dirty="0">
                <a:solidFill>
                  <a:schemeClr val="bg1"/>
                </a:solidFill>
              </a:rPr>
              <a:t>MSC CCO Enrollment Information </a:t>
            </a:r>
          </a:p>
          <a:p>
            <a:pPr algn="ctr"/>
            <a:r>
              <a:rPr lang="en-US" b="1" dirty="0">
                <a:solidFill>
                  <a:schemeClr val="bg1"/>
                </a:solidFill>
              </a:rPr>
              <a:t>3/29/18</a:t>
            </a:r>
          </a:p>
          <a:p>
            <a:pPr algn="ctr"/>
            <a:endParaRPr lang="en-US" b="1" dirty="0">
              <a:solidFill>
                <a:schemeClr val="bg1"/>
              </a:solidFill>
            </a:endParaRPr>
          </a:p>
        </p:txBody>
      </p:sp>
      <p:pic>
        <p:nvPicPr>
          <p:cNvPr id="5" name="Picture 4">
            <a:extLst>
              <a:ext uri="{FF2B5EF4-FFF2-40B4-BE49-F238E27FC236}">
                <a16:creationId xmlns:a16="http://schemas.microsoft.com/office/drawing/2014/main" id="{373AEC71-8E66-4893-8595-5F0FF29DF2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37797" y="1393501"/>
            <a:ext cx="3442484" cy="3112209"/>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Additional Values of CDNY</a:t>
            </a:r>
          </a:p>
        </p:txBody>
      </p:sp>
      <p:sp>
        <p:nvSpPr>
          <p:cNvPr id="3" name="Content Placeholder 2"/>
          <p:cNvSpPr>
            <a:spLocks noGrp="1"/>
          </p:cNvSpPr>
          <p:nvPr>
            <p:ph idx="1"/>
          </p:nvPr>
        </p:nvSpPr>
        <p:spPr>
          <a:xfrm>
            <a:off x="590843" y="2362200"/>
            <a:ext cx="7924800" cy="3657600"/>
          </a:xfrm>
        </p:spPr>
        <p:txBody>
          <a:bodyPr>
            <a:normAutofit/>
          </a:bodyPr>
          <a:lstStyle/>
          <a:p>
            <a:pPr>
              <a:buNone/>
            </a:pPr>
            <a:endParaRPr lang="en-US" sz="1400" dirty="0"/>
          </a:p>
          <a:p>
            <a:pPr marL="0" indent="0" fontAlgn="base">
              <a:buNone/>
            </a:pPr>
            <a:r>
              <a:rPr lang="en-US" dirty="0"/>
              <a:t>We will ensure, by demonstrating in our everyday performance, that:</a:t>
            </a:r>
          </a:p>
          <a:p>
            <a:pPr marL="0" indent="0" fontAlgn="base">
              <a:buNone/>
            </a:pPr>
            <a:endParaRPr lang="en-US" sz="900" dirty="0"/>
          </a:p>
          <a:p>
            <a:pPr lvl="1" fontAlgn="base"/>
            <a:r>
              <a:rPr lang="en-US" dirty="0"/>
              <a:t>Individuals and families are at the center of all we do.</a:t>
            </a:r>
          </a:p>
          <a:p>
            <a:pPr lvl="1" fontAlgn="base"/>
            <a:r>
              <a:rPr lang="en-US" dirty="0"/>
              <a:t>We work for individuals and families.</a:t>
            </a:r>
          </a:p>
          <a:p>
            <a:pPr lvl="1" fontAlgn="base"/>
            <a:r>
              <a:rPr lang="en-US" dirty="0"/>
              <a:t> We value what individuals and families have to say.</a:t>
            </a:r>
          </a:p>
          <a:p>
            <a:pPr lvl="1" fontAlgn="base"/>
            <a:r>
              <a:rPr lang="en-US" dirty="0"/>
              <a:t>We are focused on outcomes that meet individual needs.</a:t>
            </a:r>
          </a:p>
          <a:p>
            <a:pPr lvl="1" fontAlgn="base"/>
            <a:r>
              <a:rPr lang="en-US" dirty="0"/>
              <a:t>We are committed to support the needs of children and adults.</a:t>
            </a:r>
          </a:p>
          <a:p>
            <a:pPr lvl="1" fontAlgn="base"/>
            <a:r>
              <a:rPr lang="en-US" dirty="0"/>
              <a:t>We will be strong advocates and protect individuals’ rights.</a:t>
            </a:r>
          </a:p>
          <a:p>
            <a:pPr>
              <a:buNone/>
            </a:pPr>
            <a:endParaRPr lang="en-US" sz="1200" b="1"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10</a:t>
            </a:fld>
            <a:endParaRPr lang="en-US" dirty="0"/>
          </a:p>
        </p:txBody>
      </p:sp>
      <p:pic>
        <p:nvPicPr>
          <p:cNvPr id="7" name="Picture 6"/>
          <p:cNvPicPr>
            <a:picLocks noChangeAspect="1"/>
          </p:cNvPicPr>
          <p:nvPr/>
        </p:nvPicPr>
        <p:blipFill>
          <a:blip r:embed="rId3"/>
          <a:stretch>
            <a:fillRect/>
          </a:stretch>
        </p:blipFill>
        <p:spPr>
          <a:xfrm>
            <a:off x="8142514" y="5886450"/>
            <a:ext cx="953240" cy="9715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812646" cy="1038181"/>
          </a:xfrm>
        </p:spPr>
        <p:txBody>
          <a:bodyPr/>
          <a:lstStyle/>
          <a:p>
            <a:pPr algn="ctr"/>
            <a:r>
              <a:rPr lang="en-US" sz="2400" b="1" dirty="0"/>
              <a:t>What about the other CCO choices that individuals and families have </a:t>
            </a:r>
            <a:br>
              <a:rPr lang="en-US" sz="2400" b="1" dirty="0"/>
            </a:br>
            <a:r>
              <a:rPr lang="en-US" sz="2400" b="1" dirty="0"/>
              <a:t>available to them?</a:t>
            </a:r>
            <a:br>
              <a:rPr lang="en-US" sz="2400" b="1" dirty="0"/>
            </a:br>
            <a:endParaRPr lang="en-US" sz="2400" b="1" dirty="0"/>
          </a:p>
        </p:txBody>
      </p:sp>
      <p:sp>
        <p:nvSpPr>
          <p:cNvPr id="3" name="Content Placeholder 2"/>
          <p:cNvSpPr>
            <a:spLocks noGrp="1"/>
          </p:cNvSpPr>
          <p:nvPr>
            <p:ph idx="1"/>
          </p:nvPr>
        </p:nvSpPr>
        <p:spPr>
          <a:xfrm>
            <a:off x="864381" y="2079608"/>
            <a:ext cx="7702569" cy="4400220"/>
          </a:xfrm>
        </p:spPr>
        <p:txBody>
          <a:bodyPr>
            <a:normAutofit/>
          </a:bodyPr>
          <a:lstStyle/>
          <a:p>
            <a:pPr>
              <a:buNone/>
            </a:pPr>
            <a:endParaRPr lang="en-US" sz="2400" dirty="0"/>
          </a:p>
          <a:p>
            <a:pPr>
              <a:buNone/>
            </a:pPr>
            <a:r>
              <a:rPr lang="en-US" sz="2400" dirty="0"/>
              <a:t>You should refer them to the other organization’s website.  </a:t>
            </a:r>
          </a:p>
          <a:p>
            <a:pPr>
              <a:buNone/>
            </a:pPr>
            <a:endParaRPr lang="en-US" sz="1400" dirty="0"/>
          </a:p>
          <a:p>
            <a:pPr>
              <a:buNone/>
            </a:pPr>
            <a:r>
              <a:rPr lang="en-US" sz="2400" dirty="0"/>
              <a:t>Please do not speak about details of the other organizations because without being an affiliated member we would not want you to accidently share information that is inaccurate.  </a:t>
            </a:r>
          </a:p>
          <a:p>
            <a:pPr>
              <a:buNone/>
            </a:pPr>
            <a:endParaRPr lang="en-US" sz="5500"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11</a:t>
            </a:fld>
            <a:endParaRPr lang="en-US" dirty="0"/>
          </a:p>
        </p:txBody>
      </p:sp>
      <p:pic>
        <p:nvPicPr>
          <p:cNvPr id="6" name="Picture 5"/>
          <p:cNvPicPr>
            <a:picLocks noChangeAspect="1"/>
          </p:cNvPicPr>
          <p:nvPr/>
        </p:nvPicPr>
        <p:blipFill>
          <a:blip r:embed="rId3"/>
          <a:stretch>
            <a:fillRect/>
          </a:stretch>
        </p:blipFill>
        <p:spPr>
          <a:xfrm>
            <a:off x="8069943" y="5824755"/>
            <a:ext cx="1074056" cy="1033244"/>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626" y="927098"/>
            <a:ext cx="6010016" cy="985592"/>
          </a:xfrm>
        </p:spPr>
        <p:txBody>
          <a:bodyPr/>
          <a:lstStyle/>
          <a:p>
            <a:r>
              <a:rPr lang="en-US" sz="2400" b="1" dirty="0"/>
              <a:t>Timely Decision Making by individuals and families</a:t>
            </a:r>
            <a:br>
              <a:rPr lang="en-US" dirty="0"/>
            </a:br>
            <a:endParaRPr lang="en-US" b="1" dirty="0"/>
          </a:p>
        </p:txBody>
      </p:sp>
      <p:sp>
        <p:nvSpPr>
          <p:cNvPr id="3" name="Content Placeholder 2"/>
          <p:cNvSpPr>
            <a:spLocks noGrp="1"/>
          </p:cNvSpPr>
          <p:nvPr>
            <p:ph idx="1"/>
          </p:nvPr>
        </p:nvSpPr>
        <p:spPr>
          <a:xfrm>
            <a:off x="864381" y="2489200"/>
            <a:ext cx="7712059" cy="3810000"/>
          </a:xfrm>
        </p:spPr>
        <p:txBody>
          <a:bodyPr>
            <a:normAutofit/>
          </a:bodyPr>
          <a:lstStyle/>
          <a:p>
            <a:pPr marL="0" indent="0">
              <a:buNone/>
            </a:pPr>
            <a:endParaRPr lang="en-US" sz="2400" dirty="0"/>
          </a:p>
          <a:p>
            <a:pPr marL="0" indent="0">
              <a:buNone/>
            </a:pPr>
            <a:r>
              <a:rPr lang="en-US" sz="2400" dirty="0"/>
              <a:t>While families have until June 30 to make their two decisions, service coordinators should encourage timely decision making in order to ensure as smooth a transition as possible.</a:t>
            </a:r>
          </a:p>
          <a:p>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12</a:t>
            </a:fld>
            <a:endParaRPr lang="en-US" dirty="0"/>
          </a:p>
        </p:txBody>
      </p:sp>
      <p:pic>
        <p:nvPicPr>
          <p:cNvPr id="6" name="Picture 5"/>
          <p:cNvPicPr>
            <a:picLocks noChangeAspect="1"/>
          </p:cNvPicPr>
          <p:nvPr/>
        </p:nvPicPr>
        <p:blipFill>
          <a:blip r:embed="rId3"/>
          <a:stretch>
            <a:fillRect/>
          </a:stretch>
        </p:blipFill>
        <p:spPr>
          <a:xfrm>
            <a:off x="7939314" y="5718069"/>
            <a:ext cx="1204686" cy="1103168"/>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985592"/>
          </a:xfrm>
        </p:spPr>
        <p:txBody>
          <a:bodyPr/>
          <a:lstStyle/>
          <a:p>
            <a:r>
              <a:rPr lang="en-US" sz="2400" b="1" dirty="0"/>
              <a:t>What if individuals and families don’t or refuse to make these decisions?</a:t>
            </a:r>
            <a:br>
              <a:rPr lang="en-US" sz="2400" b="1" dirty="0"/>
            </a:br>
            <a:endParaRPr lang="en-US" sz="2400" b="1" dirty="0"/>
          </a:p>
        </p:txBody>
      </p:sp>
      <p:sp>
        <p:nvSpPr>
          <p:cNvPr id="3" name="Content Placeholder 2"/>
          <p:cNvSpPr>
            <a:spLocks noGrp="1"/>
          </p:cNvSpPr>
          <p:nvPr>
            <p:ph idx="1"/>
          </p:nvPr>
        </p:nvSpPr>
        <p:spPr>
          <a:xfrm>
            <a:off x="536028" y="2365829"/>
            <a:ext cx="8056179" cy="4078513"/>
          </a:xfrm>
        </p:spPr>
        <p:txBody>
          <a:bodyPr>
            <a:normAutofit/>
          </a:bodyPr>
          <a:lstStyle/>
          <a:p>
            <a:pPr marL="0" indent="0">
              <a:buNone/>
            </a:pPr>
            <a:endParaRPr lang="en-US" sz="2000" dirty="0"/>
          </a:p>
          <a:p>
            <a:pPr marL="0" indent="0">
              <a:buNone/>
            </a:pPr>
            <a:r>
              <a:rPr lang="en-US" sz="2000" dirty="0"/>
              <a:t>While more guidance will be provided by OPWDD, individuals and families </a:t>
            </a:r>
            <a:r>
              <a:rPr lang="en-US" sz="2000" b="1" dirty="0"/>
              <a:t>must</a:t>
            </a:r>
            <a:r>
              <a:rPr lang="en-US" sz="2000" dirty="0"/>
              <a:t> make these decisions in order for their HCBS waiver services to continue. </a:t>
            </a:r>
          </a:p>
          <a:p>
            <a:pPr marL="0" indent="0">
              <a:buNone/>
            </a:pPr>
            <a:endParaRPr lang="en-US" sz="2000" dirty="0"/>
          </a:p>
          <a:p>
            <a:pPr marL="0" indent="0">
              <a:buNone/>
            </a:pPr>
            <a:r>
              <a:rPr lang="en-US" sz="2000" dirty="0"/>
              <a:t>If they don’t or refuse to make a decision by June 30, OPWDD will step in and make the decision for them (likely choosing the CCO that the MSC agency affiliated with and selecting the HHCM service).</a:t>
            </a:r>
          </a:p>
          <a:p>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13</a:t>
            </a:fld>
            <a:endParaRPr lang="en-US" dirty="0"/>
          </a:p>
        </p:txBody>
      </p:sp>
      <p:pic>
        <p:nvPicPr>
          <p:cNvPr id="6" name="Picture 5"/>
          <p:cNvPicPr>
            <a:picLocks noChangeAspect="1"/>
          </p:cNvPicPr>
          <p:nvPr/>
        </p:nvPicPr>
        <p:blipFill>
          <a:blip r:embed="rId3"/>
          <a:stretch>
            <a:fillRect/>
          </a:stretch>
        </p:blipFill>
        <p:spPr>
          <a:xfrm>
            <a:off x="8069943" y="5874452"/>
            <a:ext cx="1074056" cy="983547"/>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Regular communication is key!</a:t>
            </a:r>
            <a:br>
              <a:rPr lang="en-US" dirty="0"/>
            </a:br>
            <a:endParaRPr lang="en-US" b="1" dirty="0"/>
          </a:p>
        </p:txBody>
      </p:sp>
      <p:sp>
        <p:nvSpPr>
          <p:cNvPr id="3" name="Content Placeholder 2"/>
          <p:cNvSpPr>
            <a:spLocks noGrp="1"/>
          </p:cNvSpPr>
          <p:nvPr>
            <p:ph idx="1"/>
          </p:nvPr>
        </p:nvSpPr>
        <p:spPr>
          <a:xfrm>
            <a:off x="864382" y="2489200"/>
            <a:ext cx="7289018" cy="3530600"/>
          </a:xfrm>
        </p:spPr>
        <p:txBody>
          <a:bodyPr>
            <a:normAutofit fontScale="92500" lnSpcReduction="20000"/>
          </a:bodyPr>
          <a:lstStyle/>
          <a:p>
            <a:pPr marL="0" indent="0">
              <a:buNone/>
            </a:pPr>
            <a:r>
              <a:rPr lang="en-US" dirty="0"/>
              <a:t>Care Design NY will hold on-going webinars for service coordinators and supervisors throughout the initial enrollment period.</a:t>
            </a:r>
          </a:p>
          <a:p>
            <a:pPr marL="0" indent="0">
              <a:buNone/>
            </a:pPr>
            <a:endParaRPr lang="en-US" dirty="0"/>
          </a:p>
          <a:p>
            <a:pPr marL="0" indent="0">
              <a:buNone/>
            </a:pPr>
            <a:r>
              <a:rPr lang="en-US" dirty="0"/>
              <a:t>We will continue to host Individual and Family Educational Forums across the state and webinar sessions. Announcement of these sessions will be regularly updated on our website and Facebook page.  </a:t>
            </a:r>
          </a:p>
          <a:p>
            <a:pPr marL="0" indent="0">
              <a:buNone/>
            </a:pPr>
            <a:endParaRPr lang="en-US" dirty="0"/>
          </a:p>
          <a:p>
            <a:pPr marL="0" indent="0">
              <a:buNone/>
            </a:pPr>
            <a:r>
              <a:rPr lang="en-US" dirty="0"/>
              <a:t>Care Design NY will have a Questions mailbox available through the website for individuals, families and staff to submit questions and to get answers to their questions. Responses will be available for all to see via the website.  The mailbox address is </a:t>
            </a:r>
            <a:r>
              <a:rPr lang="en-US" dirty="0">
                <a:hlinkClick r:id="rId3"/>
              </a:rPr>
              <a:t>questions@caredesignny.org</a:t>
            </a:r>
            <a:r>
              <a:rPr lang="en-US" dirty="0"/>
              <a:t> </a:t>
            </a:r>
          </a:p>
          <a:p>
            <a:pPr>
              <a:buNone/>
            </a:pPr>
            <a:endParaRPr lang="en-US" sz="20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14</a:t>
            </a:fld>
            <a:endParaRPr lang="en-US" dirty="0"/>
          </a:p>
        </p:txBody>
      </p:sp>
      <p:pic>
        <p:nvPicPr>
          <p:cNvPr id="6" name="Picture 5"/>
          <p:cNvPicPr>
            <a:picLocks noChangeAspect="1"/>
          </p:cNvPicPr>
          <p:nvPr/>
        </p:nvPicPr>
        <p:blipFill>
          <a:blip r:embed="rId4"/>
          <a:stretch>
            <a:fillRect/>
          </a:stretch>
        </p:blipFill>
        <p:spPr>
          <a:xfrm>
            <a:off x="7953829" y="5817072"/>
            <a:ext cx="1144745" cy="101018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Contacts</a:t>
            </a:r>
          </a:p>
        </p:txBody>
      </p:sp>
      <p:sp>
        <p:nvSpPr>
          <p:cNvPr id="3" name="Content Placeholder 2"/>
          <p:cNvSpPr>
            <a:spLocks noGrp="1"/>
          </p:cNvSpPr>
          <p:nvPr>
            <p:ph idx="1"/>
          </p:nvPr>
        </p:nvSpPr>
        <p:spPr>
          <a:xfrm>
            <a:off x="864382" y="2489200"/>
            <a:ext cx="7441418" cy="4521200"/>
          </a:xfrm>
        </p:spPr>
        <p:txBody>
          <a:bodyPr>
            <a:normAutofit/>
          </a:bodyPr>
          <a:lstStyle/>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a:p>
            <a:pPr>
              <a:buNone/>
            </a:pPr>
            <a:endParaRPr lang="en-US" dirty="0">
              <a:solidFill>
                <a:srgbClr val="FF0000"/>
              </a:solidFill>
            </a:endParaRPr>
          </a:p>
        </p:txBody>
      </p:sp>
      <p:sp>
        <p:nvSpPr>
          <p:cNvPr id="4" name="Slide Number Placeholder 3"/>
          <p:cNvSpPr>
            <a:spLocks noGrp="1"/>
          </p:cNvSpPr>
          <p:nvPr>
            <p:ph type="sldNum" sz="quarter" idx="12"/>
          </p:nvPr>
        </p:nvSpPr>
        <p:spPr/>
        <p:txBody>
          <a:bodyPr/>
          <a:lstStyle/>
          <a:p>
            <a:fld id="{F829FE2B-783B-4783-8EF1-E942FFA4CC5B}" type="slidenum">
              <a:rPr lang="en-US" smtClean="0"/>
              <a:pPr/>
              <a:t>15</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56598777"/>
              </p:ext>
            </p:extLst>
          </p:nvPr>
        </p:nvGraphicFramePr>
        <p:xfrm>
          <a:off x="604345" y="2443575"/>
          <a:ext cx="8313683" cy="5408493"/>
        </p:xfrm>
        <a:graphic>
          <a:graphicData uri="http://schemas.openxmlformats.org/drawingml/2006/table">
            <a:tbl>
              <a:tblPr firstRow="1" bandRow="1">
                <a:effectLst>
                  <a:reflection blurRad="6350" stA="50000" endA="300" endPos="90000" dist="50800" dir="5400000" sy="-100000" algn="bl" rotWithShape="0"/>
                </a:effectLst>
                <a:tableStyleId>{2D5ABB26-0587-4C30-8999-92F81FD0307C}</a:tableStyleId>
              </a:tblPr>
              <a:tblGrid>
                <a:gridCol w="2090433">
                  <a:extLst>
                    <a:ext uri="{9D8B030D-6E8A-4147-A177-3AD203B41FA5}">
                      <a16:colId xmlns:a16="http://schemas.microsoft.com/office/drawing/2014/main" val="20000"/>
                    </a:ext>
                  </a:extLst>
                </a:gridCol>
                <a:gridCol w="6223250">
                  <a:extLst>
                    <a:ext uri="{9D8B030D-6E8A-4147-A177-3AD203B41FA5}">
                      <a16:colId xmlns:a16="http://schemas.microsoft.com/office/drawing/2014/main" val="20001"/>
                    </a:ext>
                  </a:extLst>
                </a:gridCol>
              </a:tblGrid>
              <a:tr h="849361">
                <a:tc>
                  <a:txBody>
                    <a:bodyPr/>
                    <a:lstStyle/>
                    <a:p>
                      <a:endParaRPr lang="en-US" sz="1600" b="0" dirty="0">
                        <a:latin typeface="+mn-lt"/>
                        <a:cs typeface="Arial" panose="020B0604020202020204" pitchFamily="34" charset="0"/>
                      </a:endParaRPr>
                    </a:p>
                    <a:p>
                      <a:r>
                        <a:rPr lang="en-US" sz="1600" b="0" dirty="0">
                          <a:latin typeface="+mn-lt"/>
                          <a:cs typeface="Arial" panose="020B0604020202020204" pitchFamily="34" charset="0"/>
                        </a:rPr>
                        <a:t>Jim Moran</a:t>
                      </a:r>
                    </a:p>
                  </a:txBody>
                  <a:tcPr/>
                </a:tc>
                <a:tc>
                  <a:txBody>
                    <a:bodyPr/>
                    <a:lstStyle/>
                    <a:p>
                      <a:pPr>
                        <a:buNone/>
                      </a:pPr>
                      <a:endParaRPr lang="en-US" sz="1600" b="0" dirty="0">
                        <a:latin typeface="+mn-lt"/>
                        <a:cs typeface="Arial"/>
                      </a:endParaRPr>
                    </a:p>
                    <a:p>
                      <a:pPr lvl="0">
                        <a:buNone/>
                      </a:pPr>
                      <a:r>
                        <a:rPr lang="en-US" sz="1600" b="0" dirty="0">
                          <a:latin typeface="+mn-lt"/>
                          <a:cs typeface="Arial"/>
                        </a:rPr>
                        <a:t>CEO of Care Design NY</a:t>
                      </a:r>
                    </a:p>
                    <a:p>
                      <a:pPr lvl="0">
                        <a:buNone/>
                      </a:pPr>
                      <a:r>
                        <a:rPr lang="en-US" sz="1600" b="0" dirty="0">
                          <a:latin typeface="+mn-lt"/>
                          <a:cs typeface="Arial"/>
                          <a:hlinkClick r:id="rId3"/>
                        </a:rPr>
                        <a:t>jmoran@caredesignny.org</a:t>
                      </a:r>
                      <a:r>
                        <a:rPr lang="en-US" sz="1600" b="0" dirty="0">
                          <a:latin typeface="+mn-lt"/>
                          <a:cs typeface="Arial"/>
                        </a:rPr>
                        <a:t> </a:t>
                      </a:r>
                    </a:p>
                    <a:p>
                      <a:pPr lvl="0">
                        <a:buNone/>
                      </a:pPr>
                      <a:endParaRPr sz="1600" b="0" dirty="0">
                        <a:latin typeface="+mn-lt"/>
                        <a:cs typeface="Arial"/>
                      </a:endParaRPr>
                    </a:p>
                  </a:txBody>
                  <a:tcPr/>
                </a:tc>
                <a:extLst>
                  <a:ext uri="{0D108BD9-81ED-4DB2-BD59-A6C34878D82A}">
                    <a16:rowId xmlns:a16="http://schemas.microsoft.com/office/drawing/2014/main" val="10000"/>
                  </a:ext>
                </a:extLst>
              </a:tr>
              <a:tr h="1035788">
                <a:tc>
                  <a:txBody>
                    <a:bodyPr/>
                    <a:lstStyle/>
                    <a:p>
                      <a:r>
                        <a:rPr lang="en-US" sz="1600" b="0" dirty="0">
                          <a:solidFill>
                            <a:schemeClr val="tx1"/>
                          </a:solidFill>
                          <a:latin typeface="+mn-lt"/>
                          <a:cs typeface="Arial" panose="020B0604020202020204" pitchFamily="34" charset="0"/>
                        </a:rPr>
                        <a:t>Anne Ogden </a:t>
                      </a:r>
                    </a:p>
                    <a:p>
                      <a:endParaRPr lang="en-US" sz="1600" b="0" dirty="0">
                        <a:solidFill>
                          <a:schemeClr val="tx1"/>
                        </a:solidFill>
                        <a:latin typeface="+mn-lt"/>
                        <a:cs typeface="Arial" panose="020B0604020202020204" pitchFamily="34" charset="0"/>
                      </a:endParaRPr>
                    </a:p>
                    <a:p>
                      <a:endParaRPr lang="en-US" sz="1600" b="0" dirty="0">
                        <a:solidFill>
                          <a:schemeClr val="tx1"/>
                        </a:solidFill>
                        <a:latin typeface="+mn-lt"/>
                        <a:cs typeface="Arial" panose="020B0604020202020204" pitchFamily="34" charset="0"/>
                      </a:endParaRPr>
                    </a:p>
                    <a:p>
                      <a:r>
                        <a:rPr lang="en-US" sz="1600" b="0" dirty="0">
                          <a:solidFill>
                            <a:schemeClr val="tx1"/>
                          </a:solidFill>
                          <a:latin typeface="+mn-lt"/>
                          <a:cs typeface="Arial" panose="020B0604020202020204" pitchFamily="34" charset="0"/>
                        </a:rPr>
                        <a:t>Enrollment Questions Mailbox </a:t>
                      </a:r>
                    </a:p>
                    <a:p>
                      <a:endParaRPr lang="en-US" sz="1600" b="0" dirty="0">
                        <a:solidFill>
                          <a:schemeClr val="tx1"/>
                        </a:solidFill>
                        <a:latin typeface="+mn-lt"/>
                        <a:cs typeface="Arial" panose="020B0604020202020204" pitchFamily="34" charset="0"/>
                      </a:endParaRPr>
                    </a:p>
                  </a:txBody>
                  <a:tcPr/>
                </a:tc>
                <a:tc>
                  <a:txBody>
                    <a:bodyPr/>
                    <a:lstStyle/>
                    <a:p>
                      <a:pPr>
                        <a:buNone/>
                      </a:pPr>
                      <a:r>
                        <a:rPr lang="en-US" sz="1600" b="0" dirty="0">
                          <a:latin typeface="+mn-lt"/>
                          <a:cs typeface="Arial" panose="020B0604020202020204" pitchFamily="34" charset="0"/>
                        </a:rPr>
                        <a:t>COO of Care Design NY</a:t>
                      </a:r>
                    </a:p>
                    <a:p>
                      <a:pPr>
                        <a:buNone/>
                      </a:pPr>
                      <a:r>
                        <a:rPr lang="en-US" sz="1600" b="0" dirty="0">
                          <a:latin typeface="+mn-lt"/>
                          <a:cs typeface="Arial" panose="020B0604020202020204" pitchFamily="34" charset="0"/>
                          <a:hlinkClick r:id="rId4"/>
                        </a:rPr>
                        <a:t>aogden@caredesignny.org</a:t>
                      </a:r>
                      <a:endParaRPr lang="en-US" sz="1600" b="0" dirty="0">
                        <a:latin typeface="+mn-lt"/>
                        <a:cs typeface="Arial" panose="020B0604020202020204" pitchFamily="34" charset="0"/>
                      </a:endParaRPr>
                    </a:p>
                    <a:p>
                      <a:pPr>
                        <a:buNone/>
                      </a:pPr>
                      <a:endParaRPr lang="en-US" sz="1600" b="0" dirty="0">
                        <a:latin typeface="+mn-lt"/>
                        <a:cs typeface="Arial" panose="020B0604020202020204" pitchFamily="34" charset="0"/>
                      </a:endParaRPr>
                    </a:p>
                    <a:p>
                      <a:pPr>
                        <a:buNone/>
                      </a:pPr>
                      <a:endParaRPr lang="en-US" sz="1600" b="0" dirty="0">
                        <a:latin typeface="+mn-lt"/>
                        <a:cs typeface="Arial" panose="020B0604020202020204" pitchFamily="34" charset="0"/>
                        <a:hlinkClick r:id="rId5"/>
                      </a:endParaRPr>
                    </a:p>
                    <a:p>
                      <a:pPr>
                        <a:buNone/>
                      </a:pPr>
                      <a:r>
                        <a:rPr lang="en-US" sz="1600" b="0" dirty="0">
                          <a:latin typeface="+mn-lt"/>
                          <a:cs typeface="Arial" panose="020B0604020202020204" pitchFamily="34" charset="0"/>
                          <a:hlinkClick r:id="rId5"/>
                        </a:rPr>
                        <a:t>Questions</a:t>
                      </a:r>
                      <a:r>
                        <a:rPr lang="en-US" sz="1600" b="0">
                          <a:latin typeface="+mn-lt"/>
                          <a:cs typeface="Arial" panose="020B0604020202020204" pitchFamily="34" charset="0"/>
                          <a:hlinkClick r:id="rId5"/>
                        </a:rPr>
                        <a:t>@caredesignny</a:t>
                      </a:r>
                      <a:r>
                        <a:rPr lang="en-US" sz="1600" b="0" dirty="0">
                          <a:latin typeface="+mn-lt"/>
                          <a:cs typeface="Arial" panose="020B0604020202020204" pitchFamily="34" charset="0"/>
                          <a:hlinkClick r:id="rId5"/>
                        </a:rPr>
                        <a:t>.org</a:t>
                      </a:r>
                      <a:r>
                        <a:rPr lang="en-US" sz="1600" b="0" dirty="0">
                          <a:latin typeface="+mn-lt"/>
                          <a:cs typeface="Arial" panose="020B0604020202020204" pitchFamily="34" charset="0"/>
                        </a:rPr>
                        <a:t> </a:t>
                      </a:r>
                    </a:p>
                    <a:p>
                      <a:pPr>
                        <a:buNone/>
                      </a:pPr>
                      <a:endParaRPr lang="en-US" sz="1600" b="0" dirty="0">
                        <a:latin typeface="+mn-lt"/>
                        <a:cs typeface="Arial" panose="020B0604020202020204" pitchFamily="34" charset="0"/>
                      </a:endParaRPr>
                    </a:p>
                    <a:p>
                      <a:pPr>
                        <a:buNone/>
                      </a:pPr>
                      <a:endParaRPr lang="en-US" sz="1600" b="0" dirty="0">
                        <a:latin typeface="+mn-lt"/>
                        <a:cs typeface="Arial" panose="020B0604020202020204" pitchFamily="34" charset="0"/>
                      </a:endParaRPr>
                    </a:p>
                  </a:txBody>
                  <a:tcPr/>
                </a:tc>
                <a:extLst>
                  <a:ext uri="{0D108BD9-81ED-4DB2-BD59-A6C34878D82A}">
                    <a16:rowId xmlns:a16="http://schemas.microsoft.com/office/drawing/2014/main" val="10001"/>
                  </a:ext>
                </a:extLst>
              </a:tr>
              <a:tr h="1177559">
                <a:tc>
                  <a:txBody>
                    <a:bodyPr/>
                    <a:lstStyle/>
                    <a:p>
                      <a:endParaRPr lang="en-US" sz="1600" b="0" dirty="0">
                        <a:latin typeface="Arial" panose="020B0604020202020204" pitchFamily="34" charset="0"/>
                        <a:cs typeface="Arial" panose="020B0604020202020204" pitchFamily="34" charset="0"/>
                      </a:endParaRPr>
                    </a:p>
                  </a:txBody>
                  <a:tcPr/>
                </a:tc>
                <a:tc>
                  <a:txBody>
                    <a:bodyPr/>
                    <a:lstStyle/>
                    <a:p>
                      <a:pPr>
                        <a:buNone/>
                      </a:pPr>
                      <a:endParaRPr lang="en-US" sz="16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1365814">
                <a:tc>
                  <a:txBody>
                    <a:bodyPr/>
                    <a:lstStyle/>
                    <a:p>
                      <a:endParaRPr lang="en-US" sz="1600" b="0" dirty="0">
                        <a:latin typeface="Arial" panose="020B0604020202020204" pitchFamily="34" charset="0"/>
                        <a:cs typeface="Arial" panose="020B0604020202020204" pitchFamily="34" charset="0"/>
                      </a:endParaRPr>
                    </a:p>
                  </a:txBody>
                  <a:tcPr/>
                </a:tc>
                <a:tc>
                  <a:txBody>
                    <a:bodyPr/>
                    <a:lstStyle/>
                    <a:p>
                      <a:pPr>
                        <a:buNone/>
                      </a:pPr>
                      <a:endParaRPr lang="en-US" sz="1600" b="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bl>
          </a:graphicData>
        </a:graphic>
      </p:graphicFrame>
      <p:pic>
        <p:nvPicPr>
          <p:cNvPr id="8" name="Picture 7"/>
          <p:cNvPicPr>
            <a:picLocks noChangeAspect="1"/>
          </p:cNvPicPr>
          <p:nvPr/>
        </p:nvPicPr>
        <p:blipFill>
          <a:blip r:embed="rId6"/>
          <a:stretch>
            <a:fillRect/>
          </a:stretch>
        </p:blipFill>
        <p:spPr>
          <a:xfrm>
            <a:off x="7997371" y="5773100"/>
            <a:ext cx="1096874" cy="1084900"/>
          </a:xfrm>
          <a:prstGeom prst="rect">
            <a:avLst/>
          </a:prstGeom>
        </p:spPr>
      </p:pic>
    </p:spTree>
    <p:extLst>
      <p:ext uri="{BB962C8B-B14F-4D97-AF65-F5344CB8AC3E}">
        <p14:creationId xmlns:p14="http://schemas.microsoft.com/office/powerpoint/2010/main" val="9405894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Let’s Hear from YOU!</a:t>
            </a:r>
          </a:p>
        </p:txBody>
      </p:sp>
      <p:sp>
        <p:nvSpPr>
          <p:cNvPr id="3" name="Content Placeholder 2"/>
          <p:cNvSpPr>
            <a:spLocks noGrp="1"/>
          </p:cNvSpPr>
          <p:nvPr>
            <p:ph idx="1"/>
          </p:nvPr>
        </p:nvSpPr>
        <p:spPr>
          <a:xfrm>
            <a:off x="590843" y="2286000"/>
            <a:ext cx="8019757" cy="3733800"/>
          </a:xfrm>
        </p:spPr>
        <p:txBody>
          <a:bodyPr>
            <a:normAutofit/>
          </a:bodyPr>
          <a:lstStyle/>
          <a:p>
            <a:pPr marL="0" indent="0" algn="ctr">
              <a:buNone/>
            </a:pPr>
            <a:r>
              <a:rPr lang="en-US" sz="3200" b="1" dirty="0">
                <a:cs typeface="Arial" panose="020B0604020202020204" pitchFamily="34" charset="0"/>
              </a:rPr>
              <a:t>Questions?</a:t>
            </a:r>
            <a:r>
              <a:rPr lang="en-US" sz="3200" b="1" dirty="0">
                <a:cs typeface="Arial" panose="020B0604020202020204" pitchFamily="34" charset="0"/>
                <a:sym typeface="Webdings" panose="05030102010509060703" pitchFamily="18" charset="2"/>
              </a:rPr>
              <a:t>  Thoughts?  Advice?</a:t>
            </a:r>
          </a:p>
          <a:p>
            <a:pPr marL="0" indent="0" algn="ctr">
              <a:buNone/>
            </a:pPr>
            <a:endParaRPr lang="en-US" sz="2400" b="1"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16</a:t>
            </a:fld>
            <a:endParaRPr lang="en-US" dirty="0"/>
          </a:p>
        </p:txBody>
      </p:sp>
      <p:pic>
        <p:nvPicPr>
          <p:cNvPr id="6" name="Picture 2" descr="Image result for questions and concerns">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01653" y="3018982"/>
            <a:ext cx="3376205" cy="29391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stretch>
            <a:fillRect/>
          </a:stretch>
        </p:blipFill>
        <p:spPr>
          <a:xfrm>
            <a:off x="7953829" y="5707485"/>
            <a:ext cx="1190170" cy="1141448"/>
          </a:xfrm>
          <a:prstGeom prst="rect">
            <a:avLst/>
          </a:prstGeom>
        </p:spPr>
      </p:pic>
    </p:spTree>
    <p:extLst>
      <p:ext uri="{BB962C8B-B14F-4D97-AF65-F5344CB8AC3E}">
        <p14:creationId xmlns:p14="http://schemas.microsoft.com/office/powerpoint/2010/main" val="166121254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677830" cy="709865"/>
          </a:xfrm>
        </p:spPr>
        <p:txBody>
          <a:bodyPr/>
          <a:lstStyle/>
          <a:p>
            <a:pPr algn="ctr"/>
            <a:endParaRPr lang="en-US" sz="2800" b="1" dirty="0"/>
          </a:p>
        </p:txBody>
      </p:sp>
      <p:sp>
        <p:nvSpPr>
          <p:cNvPr id="3" name="Content Placeholder 2"/>
          <p:cNvSpPr>
            <a:spLocks noGrp="1"/>
          </p:cNvSpPr>
          <p:nvPr>
            <p:ph idx="1"/>
          </p:nvPr>
        </p:nvSpPr>
        <p:spPr>
          <a:xfrm>
            <a:off x="864382" y="2489200"/>
            <a:ext cx="7136618" cy="3530600"/>
          </a:xfrm>
        </p:spPr>
        <p:txBody>
          <a:bodyPr>
            <a:normAutofit/>
          </a:bodyPr>
          <a:lstStyle/>
          <a:p>
            <a:pPr>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17</a:t>
            </a:fld>
            <a:endParaRPr lang="en-US" dirty="0"/>
          </a:p>
        </p:txBody>
      </p:sp>
    </p:spTree>
    <p:extLst>
      <p:ext uri="{BB962C8B-B14F-4D97-AF65-F5344CB8AC3E}">
        <p14:creationId xmlns:p14="http://schemas.microsoft.com/office/powerpoint/2010/main" val="58569749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7310" y="943429"/>
            <a:ext cx="6150804" cy="693534"/>
          </a:xfrm>
        </p:spPr>
        <p:txBody>
          <a:bodyPr>
            <a:normAutofit fontScale="90000"/>
          </a:bodyPr>
          <a:lstStyle/>
          <a:p>
            <a:pPr algn="ctr"/>
            <a:r>
              <a:rPr lang="en-US" b="1" dirty="0"/>
              <a:t>Individuals &amp; Families must make TWO decisions </a:t>
            </a:r>
            <a:endParaRPr lang="en-US" sz="3600" b="1" dirty="0"/>
          </a:p>
        </p:txBody>
      </p:sp>
      <p:sp>
        <p:nvSpPr>
          <p:cNvPr id="3" name="Content Placeholder 2"/>
          <p:cNvSpPr>
            <a:spLocks noGrp="1"/>
          </p:cNvSpPr>
          <p:nvPr>
            <p:ph idx="1"/>
            <p:extLst>
              <p:ext uri="{D42A27DB-BD31-4B8C-83A1-F6EECF244321}">
                <p14:modId xmlns:p14="http://schemas.microsoft.com/office/powerpoint/2010/main" val="1828313346"/>
              </p:ext>
            </p:extLst>
          </p:nvPr>
        </p:nvSpPr>
        <p:spPr>
          <a:xfrm>
            <a:off x="917375" y="2192909"/>
            <a:ext cx="7714957" cy="4223656"/>
          </a:xfrm>
        </p:spPr>
        <p:txBody>
          <a:bodyPr vert="horz" lIns="91440" tIns="45720" rIns="91440" bIns="45720" rtlCol="0" anchor="t">
            <a:noAutofit/>
          </a:bodyPr>
          <a:lstStyle/>
          <a:p>
            <a:pPr marL="402336" lvl="1" indent="0">
              <a:buNone/>
            </a:pPr>
            <a:endParaRPr lang="en-US" dirty="0"/>
          </a:p>
          <a:p>
            <a:pPr marL="859536" lvl="1" indent="-457200">
              <a:buAutoNum type="arabicPeriod"/>
            </a:pPr>
            <a:r>
              <a:rPr lang="en-US" sz="2000" dirty="0"/>
              <a:t>Choose a CCO </a:t>
            </a:r>
          </a:p>
          <a:p>
            <a:pPr marL="859536" lvl="1" indent="-457200">
              <a:buAutoNum type="arabicPeriod"/>
            </a:pPr>
            <a:endParaRPr lang="en-US" sz="2000" dirty="0"/>
          </a:p>
          <a:p>
            <a:pPr marL="859536" lvl="1" indent="-457200">
              <a:buAutoNum type="arabicPeriod"/>
            </a:pPr>
            <a:r>
              <a:rPr lang="en-US" sz="2000" dirty="0"/>
              <a:t>Choose a care coordination service</a:t>
            </a:r>
          </a:p>
          <a:p>
            <a:pPr marL="1074420" lvl="2" indent="-342900">
              <a:buAutoNum type="alphaUcPeriod"/>
            </a:pPr>
            <a:r>
              <a:rPr lang="en-US" sz="2000" b="1" dirty="0"/>
              <a:t>Health Home Care Management </a:t>
            </a:r>
            <a:r>
              <a:rPr lang="en-US" sz="2000" dirty="0"/>
              <a:t>(closest to Medicaid Service Coordination level of support-more likely to retain their service coordinator if they so choose).</a:t>
            </a:r>
          </a:p>
          <a:p>
            <a:pPr marL="1074420" lvl="2" indent="-342900">
              <a:buAutoNum type="alphaUcPeriod" startAt="2"/>
            </a:pPr>
            <a:r>
              <a:rPr lang="en-US" sz="2000" b="1" dirty="0"/>
              <a:t>Basic HCBS Plan Support </a:t>
            </a:r>
            <a:r>
              <a:rPr lang="en-US" sz="2000" dirty="0"/>
              <a:t>(minimal service and not likely to retain their service coordinator).</a:t>
            </a:r>
          </a:p>
          <a:p>
            <a:pPr lvl="2">
              <a:buAutoNum type="alphaUcPeriod" startAt="2"/>
            </a:pPr>
            <a:endParaRPr lang="en-US" sz="1100" dirty="0"/>
          </a:p>
          <a:p>
            <a:pPr marL="0" indent="0">
              <a:buNone/>
            </a:pPr>
            <a:r>
              <a:rPr lang="en-US" dirty="0"/>
              <a:t> </a:t>
            </a:r>
            <a:endParaRPr lang="en-US" sz="1400" dirty="0"/>
          </a:p>
          <a:p>
            <a:endParaRPr lang="en-US" sz="16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2</a:t>
            </a:fld>
            <a:endParaRPr lang="en-US" dirty="0"/>
          </a:p>
        </p:txBody>
      </p:sp>
      <p:pic>
        <p:nvPicPr>
          <p:cNvPr id="6" name="Picture 5"/>
          <p:cNvPicPr>
            <a:picLocks noChangeAspect="1"/>
          </p:cNvPicPr>
          <p:nvPr/>
        </p:nvPicPr>
        <p:blipFill>
          <a:blip r:embed="rId3"/>
          <a:stretch>
            <a:fillRect/>
          </a:stretch>
        </p:blipFill>
        <p:spPr>
          <a:xfrm>
            <a:off x="7863663" y="5671625"/>
            <a:ext cx="1212522" cy="1110343"/>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5127" y="914399"/>
            <a:ext cx="6504966" cy="1367407"/>
          </a:xfrm>
        </p:spPr>
        <p:txBody>
          <a:bodyPr/>
          <a:lstStyle/>
          <a:p>
            <a:pPr lvl="0" algn="ctr"/>
            <a:r>
              <a:rPr lang="en-US" sz="2800" b="1" dirty="0"/>
              <a:t>Why choose the Health Home Care Management (HHCM) service?</a:t>
            </a:r>
            <a:br>
              <a:rPr lang="en-US" sz="2800" b="1" dirty="0"/>
            </a:br>
            <a:r>
              <a:rPr lang="en-US" sz="2800" dirty="0"/>
              <a:t> </a:t>
            </a:r>
            <a:br>
              <a:rPr lang="en-US" sz="2800" dirty="0"/>
            </a:br>
            <a:endParaRPr lang="en-US" sz="2800" b="1" dirty="0"/>
          </a:p>
        </p:txBody>
      </p:sp>
      <p:sp>
        <p:nvSpPr>
          <p:cNvPr id="3" name="Content Placeholder 2"/>
          <p:cNvSpPr>
            <a:spLocks noGrp="1"/>
          </p:cNvSpPr>
          <p:nvPr>
            <p:ph idx="1"/>
          </p:nvPr>
        </p:nvSpPr>
        <p:spPr>
          <a:xfrm>
            <a:off x="590843" y="2489200"/>
            <a:ext cx="8053916" cy="3530600"/>
          </a:xfrm>
        </p:spPr>
        <p:txBody>
          <a:bodyPr>
            <a:normAutofit/>
          </a:bodyPr>
          <a:lstStyle/>
          <a:p>
            <a:pPr marL="402336" lvl="1" indent="0">
              <a:buNone/>
            </a:pPr>
            <a:r>
              <a:rPr lang="en-US" sz="2000" dirty="0"/>
              <a:t>It is the higher level of support and they will have more flexibility since they can adjust the frequency of support. </a:t>
            </a:r>
            <a:r>
              <a:rPr lang="en-US" sz="2000" dirty="0">
                <a:solidFill>
                  <a:srgbClr val="FF0000"/>
                </a:solidFill>
              </a:rPr>
              <a:t>If they take Basic HCBS Plan supports they cannot get more support without first dis-enrolling from that service and enrolling in HHCM.</a:t>
            </a:r>
          </a:p>
          <a:p>
            <a:pPr marL="859536" lvl="1" indent="-457200">
              <a:buAutoNum type="arabicPeriod"/>
            </a:pPr>
            <a:endParaRPr lang="en-US" sz="2000" dirty="0"/>
          </a:p>
          <a:p>
            <a:pPr marL="402336" lvl="1" indent="0">
              <a:buNone/>
            </a:pPr>
            <a:r>
              <a:rPr lang="en-US" sz="2000" dirty="0"/>
              <a:t>If Individuals and families choose the Basic HCBS Plan Support they will not able receive the same level of support that they currently have with MSC without enrolling in the HHCM service.</a:t>
            </a:r>
          </a:p>
          <a:p>
            <a:pPr marL="402336" lvl="1" indent="0">
              <a:buNone/>
            </a:pPr>
            <a:endParaRPr lang="en-US" sz="2000" dirty="0"/>
          </a:p>
          <a:p>
            <a:pPr marL="402336" lvl="1" indent="0">
              <a:buNone/>
            </a:pPr>
            <a:endParaRPr lang="en-US" sz="2000" dirty="0"/>
          </a:p>
          <a:p>
            <a:pPr marL="402336" lvl="1" indent="0">
              <a:buNone/>
            </a:pPr>
            <a:endParaRPr lang="en-US" sz="2000" dirty="0"/>
          </a:p>
          <a:p>
            <a:pPr lvl="0"/>
            <a:endParaRPr lang="en-US" dirty="0"/>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3</a:t>
            </a:fld>
            <a:endParaRPr lang="en-US" dirty="0"/>
          </a:p>
        </p:txBody>
      </p:sp>
      <p:pic>
        <p:nvPicPr>
          <p:cNvPr id="6" name="Picture 5"/>
          <p:cNvPicPr>
            <a:picLocks noChangeAspect="1"/>
          </p:cNvPicPr>
          <p:nvPr/>
        </p:nvPicPr>
        <p:blipFill>
          <a:blip r:embed="rId3"/>
          <a:stretch>
            <a:fillRect/>
          </a:stretch>
        </p:blipFill>
        <p:spPr>
          <a:xfrm>
            <a:off x="8040914" y="5772460"/>
            <a:ext cx="1103085" cy="1013788"/>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7"/>
            <a:ext cx="6677830" cy="1201247"/>
          </a:xfrm>
        </p:spPr>
        <p:txBody>
          <a:bodyPr/>
          <a:lstStyle/>
          <a:p>
            <a:pPr algn="ctr"/>
            <a:r>
              <a:rPr lang="en-US" sz="2800" b="1" dirty="0"/>
              <a:t>Transparency with individuals and families</a:t>
            </a:r>
            <a:br>
              <a:rPr lang="en-US" dirty="0"/>
            </a:br>
            <a:endParaRPr lang="en-US" sz="2800" b="1" dirty="0"/>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4</a:t>
            </a:fld>
            <a:endParaRPr lang="en-US" dirty="0"/>
          </a:p>
        </p:txBody>
      </p:sp>
      <p:pic>
        <p:nvPicPr>
          <p:cNvPr id="3" name="Picture 2"/>
          <p:cNvPicPr>
            <a:picLocks noChangeAspect="1"/>
          </p:cNvPicPr>
          <p:nvPr/>
        </p:nvPicPr>
        <p:blipFill>
          <a:blip r:embed="rId3"/>
          <a:stretch>
            <a:fillRect/>
          </a:stretch>
        </p:blipFill>
        <p:spPr>
          <a:xfrm>
            <a:off x="7986072" y="5797650"/>
            <a:ext cx="1157928" cy="1060350"/>
          </a:xfrm>
          <a:prstGeom prst="rect">
            <a:avLst/>
          </a:prstGeom>
        </p:spPr>
      </p:pic>
      <p:sp>
        <p:nvSpPr>
          <p:cNvPr id="11" name="Content Placeholder 10"/>
          <p:cNvSpPr>
            <a:spLocks noGrp="1"/>
          </p:cNvSpPr>
          <p:nvPr>
            <p:ph idx="1"/>
          </p:nvPr>
        </p:nvSpPr>
        <p:spPr>
          <a:xfrm>
            <a:off x="865970" y="2653862"/>
            <a:ext cx="7700654" cy="3581400"/>
          </a:xfrm>
        </p:spPr>
        <p:txBody>
          <a:bodyPr>
            <a:normAutofit/>
          </a:bodyPr>
          <a:lstStyle/>
          <a:p>
            <a:pPr marL="0" indent="0">
              <a:buNone/>
            </a:pPr>
            <a:r>
              <a:rPr lang="en-US" sz="2000" dirty="0"/>
              <a:t>Service Coordinators are expected to let the individuals and families they currently support know if they intend to take a care manager position at Care Design NY.</a:t>
            </a:r>
          </a:p>
          <a:p>
            <a:pPr marL="0" indent="0">
              <a:buNone/>
            </a:pPr>
            <a:endParaRPr lang="en-US" sz="2000" dirty="0"/>
          </a:p>
          <a:p>
            <a:pPr marL="0" indent="0">
              <a:buNone/>
            </a:pPr>
            <a:r>
              <a:rPr lang="en-US" sz="2000" dirty="0"/>
              <a:t>What will happen if the individual’s MSC is not coming to CDNY and they still want to choose CDNY?  A care manager will be selected and communicated to them in June.  </a:t>
            </a:r>
            <a:r>
              <a:rPr lang="en-US" sz="2000" b="1" dirty="0"/>
              <a:t>They will not go without support! </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579785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966" y="757840"/>
            <a:ext cx="6343672" cy="1528160"/>
          </a:xfrm>
        </p:spPr>
        <p:txBody>
          <a:bodyPr>
            <a:noAutofit/>
          </a:bodyPr>
          <a:lstStyle/>
          <a:p>
            <a:pPr algn="ctr"/>
            <a:r>
              <a:rPr lang="en-US" sz="2800" b="1" dirty="0"/>
              <a:t>Why should families choose </a:t>
            </a:r>
            <a:br>
              <a:rPr lang="en-US" sz="2800" b="1" dirty="0"/>
            </a:br>
            <a:r>
              <a:rPr lang="en-US" sz="2800" b="1" dirty="0"/>
              <a:t>Care Design NY?</a:t>
            </a:r>
            <a:br>
              <a:rPr lang="en-US" sz="2800" b="1" dirty="0"/>
            </a:br>
            <a:endParaRPr lang="en-US" sz="2800" b="1" dirty="0"/>
          </a:p>
        </p:txBody>
      </p:sp>
      <p:sp>
        <p:nvSpPr>
          <p:cNvPr id="3" name="Content Placeholder 2"/>
          <p:cNvSpPr>
            <a:spLocks noGrp="1"/>
          </p:cNvSpPr>
          <p:nvPr>
            <p:ph idx="1"/>
          </p:nvPr>
        </p:nvSpPr>
        <p:spPr>
          <a:xfrm>
            <a:off x="685800" y="2362200"/>
            <a:ext cx="8001000" cy="3810000"/>
          </a:xfrm>
        </p:spPr>
        <p:txBody>
          <a:bodyPr>
            <a:normAutofit/>
          </a:bodyPr>
          <a:lstStyle/>
          <a:p>
            <a:pPr marL="0" indent="0">
              <a:buNone/>
            </a:pPr>
            <a:endParaRPr lang="en-US" dirty="0"/>
          </a:p>
          <a:p>
            <a:pPr marL="0" indent="0">
              <a:buNone/>
            </a:pPr>
            <a:r>
              <a:rPr lang="en-US" dirty="0"/>
              <a:t>Service Coordinators should have some basic knowledge of Care Design NY, what our beliefs and values (Please familiarize yourself with the Care Design NY website at </a:t>
            </a:r>
            <a:r>
              <a:rPr lang="en-US" dirty="0">
                <a:hlinkClick r:id="rId3"/>
              </a:rPr>
              <a:t>www.caredesignny.org</a:t>
            </a:r>
            <a:r>
              <a:rPr lang="en-US" dirty="0"/>
              <a:t> ).</a:t>
            </a:r>
          </a:p>
          <a:p>
            <a:pPr marL="0" lvl="0" indent="0">
              <a:buNone/>
            </a:pPr>
            <a:endParaRPr lang="en-US" dirty="0"/>
          </a:p>
          <a:p>
            <a:pPr marL="0" lvl="0" indent="0">
              <a:buNone/>
            </a:pPr>
            <a:r>
              <a:rPr lang="en-US" dirty="0"/>
              <a:t>Most importantly we believe: </a:t>
            </a:r>
          </a:p>
          <a:p>
            <a:pPr marL="0" lvl="0" indent="0">
              <a:buNone/>
            </a:pPr>
            <a:r>
              <a:rPr lang="en-US" dirty="0"/>
              <a:t>	Individuals and families are at the center of all we do at Care 	Design NY.  Individuals can expect that we will assist them, and 	advocate with and for them, to ensure that they have information 	and resources to make informed choices in their life.</a:t>
            </a:r>
            <a:endParaRPr lang="en-US" sz="20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en-US" dirty="0"/>
              <a:t>Proprietary Information for CDNY</a:t>
            </a:r>
          </a:p>
        </p:txBody>
      </p:sp>
      <p:sp>
        <p:nvSpPr>
          <p:cNvPr id="4" name="Slide Number Placeholder 3"/>
          <p:cNvSpPr>
            <a:spLocks noGrp="1"/>
          </p:cNvSpPr>
          <p:nvPr>
            <p:ph type="sldNum" sz="quarter" idx="12"/>
          </p:nvPr>
        </p:nvSpPr>
        <p:spPr/>
        <p:txBody>
          <a:bodyPr/>
          <a:lstStyle/>
          <a:p>
            <a:fld id="{F829FE2B-783B-4783-8EF1-E942FFA4CC5B}" type="slidenum">
              <a:rPr lang="en-US" smtClean="0"/>
              <a:pPr/>
              <a:t>5</a:t>
            </a:fld>
            <a:endParaRPr lang="en-US" dirty="0"/>
          </a:p>
        </p:txBody>
      </p:sp>
      <p:pic>
        <p:nvPicPr>
          <p:cNvPr id="7" name="Picture 6"/>
          <p:cNvPicPr>
            <a:picLocks noChangeAspect="1"/>
          </p:cNvPicPr>
          <p:nvPr/>
        </p:nvPicPr>
        <p:blipFill>
          <a:blip r:embed="rId4"/>
          <a:stretch>
            <a:fillRect/>
          </a:stretch>
        </p:blipFill>
        <p:spPr>
          <a:xfrm>
            <a:off x="8026400" y="5795368"/>
            <a:ext cx="1117599" cy="1062632"/>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677830" cy="1216405"/>
          </a:xfrm>
        </p:spPr>
        <p:txBody>
          <a:bodyPr/>
          <a:lstStyle/>
          <a:p>
            <a:pPr algn="ctr"/>
            <a:r>
              <a:rPr lang="en-US" sz="2800" b="1" dirty="0"/>
              <a:t>Who is Care Design New York ?</a:t>
            </a:r>
            <a:br>
              <a:rPr lang="en-US" sz="2800" b="1" dirty="0"/>
            </a:br>
            <a:endParaRPr lang="en-US" sz="2800" b="1" dirty="0"/>
          </a:p>
        </p:txBody>
      </p:sp>
      <p:sp>
        <p:nvSpPr>
          <p:cNvPr id="3" name="Content Placeholder 2"/>
          <p:cNvSpPr>
            <a:spLocks noGrp="1"/>
          </p:cNvSpPr>
          <p:nvPr>
            <p:ph idx="1"/>
          </p:nvPr>
        </p:nvSpPr>
        <p:spPr>
          <a:xfrm>
            <a:off x="864382" y="2489200"/>
            <a:ext cx="7136618" cy="3530600"/>
          </a:xfrm>
        </p:spPr>
        <p:txBody>
          <a:bodyPr>
            <a:normAutofit fontScale="92500" lnSpcReduction="10000"/>
          </a:bodyPr>
          <a:lstStyle/>
          <a:p>
            <a:pPr marL="0" indent="0">
              <a:buNone/>
            </a:pPr>
            <a:r>
              <a:rPr lang="en-US" sz="2000" dirty="0">
                <a:cs typeface="Arial" panose="020B0604020202020204" pitchFamily="34" charset="0"/>
              </a:rPr>
              <a:t>An organization made up of agencies, who currently support individuals with I/DD and their families, that have a rich experience of providing supports and services to individuals with I/DD. </a:t>
            </a:r>
          </a:p>
          <a:p>
            <a:pPr marL="0" indent="0">
              <a:buNone/>
            </a:pPr>
            <a:r>
              <a:rPr lang="en-US" sz="2000" dirty="0">
                <a:cs typeface="Arial" panose="020B0604020202020204" pitchFamily="34" charset="0"/>
              </a:rPr>
              <a:t>A collaboration that: </a:t>
            </a:r>
          </a:p>
          <a:p>
            <a:pPr lvl="1"/>
            <a:r>
              <a:rPr lang="en-US" sz="1800" dirty="0">
                <a:cs typeface="Arial" panose="020B0604020202020204" pitchFamily="34" charset="0"/>
              </a:rPr>
              <a:t>Is culturally and ethnically diverse,</a:t>
            </a:r>
          </a:p>
          <a:p>
            <a:pPr lvl="1"/>
            <a:r>
              <a:rPr lang="en-US" sz="1800" dirty="0">
                <a:cs typeface="Arial" panose="020B0604020202020204" pitchFamily="34" charset="0"/>
              </a:rPr>
              <a:t>Is geographically diverse,</a:t>
            </a:r>
          </a:p>
          <a:p>
            <a:pPr lvl="1"/>
            <a:r>
              <a:rPr lang="en-US" sz="1800" dirty="0">
                <a:cs typeface="Arial" panose="020B0604020202020204" pitchFamily="34" charset="0"/>
              </a:rPr>
              <a:t>Will support approximately 25,000 individuals with I/DD, </a:t>
            </a:r>
          </a:p>
          <a:p>
            <a:pPr lvl="1"/>
            <a:r>
              <a:rPr lang="en-US" sz="1800" dirty="0">
                <a:cs typeface="Arial" panose="020B0604020202020204" pitchFamily="34" charset="0"/>
              </a:rPr>
              <a:t>A new corporation that has been “initially designated” (approved) to be a Care Coordination Organization (CCO)/Health Home (HH). </a:t>
            </a: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6</a:t>
            </a:fld>
            <a:endParaRPr lang="en-US" dirty="0"/>
          </a:p>
        </p:txBody>
      </p:sp>
    </p:spTree>
    <p:extLst>
      <p:ext uri="{BB962C8B-B14F-4D97-AF65-F5344CB8AC3E}">
        <p14:creationId xmlns:p14="http://schemas.microsoft.com/office/powerpoint/2010/main" val="18485654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69" y="927097"/>
            <a:ext cx="6986125" cy="1216405"/>
          </a:xfrm>
        </p:spPr>
        <p:txBody>
          <a:bodyPr/>
          <a:lstStyle/>
          <a:p>
            <a:pPr algn="ctr"/>
            <a:r>
              <a:rPr lang="en-US" sz="2800" b="1" dirty="0"/>
              <a:t>Care Design NY’s Approach for Children under 21 years old</a:t>
            </a:r>
            <a:br>
              <a:rPr lang="en-US" sz="2800" b="1" dirty="0"/>
            </a:br>
            <a:endParaRPr lang="en-US" sz="2800" b="1" dirty="0"/>
          </a:p>
        </p:txBody>
      </p:sp>
      <p:sp>
        <p:nvSpPr>
          <p:cNvPr id="3" name="Content Placeholder 2"/>
          <p:cNvSpPr>
            <a:spLocks noGrp="1"/>
          </p:cNvSpPr>
          <p:nvPr>
            <p:ph idx="1"/>
          </p:nvPr>
        </p:nvSpPr>
        <p:spPr>
          <a:xfrm>
            <a:off x="864382" y="2489200"/>
            <a:ext cx="7136618" cy="3530600"/>
          </a:xfrm>
        </p:spPr>
        <p:txBody>
          <a:bodyPr>
            <a:normAutofit/>
          </a:bodyPr>
          <a:lstStyle/>
          <a:p>
            <a:pPr>
              <a:buFont typeface="Wingdings" panose="05000000000000000000" pitchFamily="2" charset="2"/>
              <a:buChar char="q"/>
            </a:pPr>
            <a:r>
              <a:rPr lang="en-US" sz="1700" dirty="0">
                <a:cs typeface="Arial" panose="020B0604020202020204" pitchFamily="34" charset="0"/>
              </a:rPr>
              <a:t>Care Design NY (CDNY) will ensure that it can support and fully meet the needs of children (those under the age of 21).  CDNY has partnered with several agencies that support children. They have a full committee set up of industry professionals that  are creating  the right infrastructure and systems, workforce and training program to meet this goal.</a:t>
            </a:r>
          </a:p>
          <a:p>
            <a:pPr>
              <a:buFont typeface="Wingdings" panose="05000000000000000000" pitchFamily="2" charset="2"/>
              <a:buChar char="q"/>
            </a:pPr>
            <a:endParaRPr lang="en-US" sz="1700" dirty="0">
              <a:cs typeface="Arial" panose="020B0604020202020204" pitchFamily="34" charset="0"/>
            </a:endParaRPr>
          </a:p>
          <a:p>
            <a:pPr>
              <a:buFont typeface="Wingdings" panose="05000000000000000000" pitchFamily="2" charset="2"/>
              <a:buChar char="q"/>
            </a:pPr>
            <a:r>
              <a:rPr lang="en-US" sz="1700" dirty="0">
                <a:cs typeface="Arial" panose="020B0604020202020204" pitchFamily="34" charset="0"/>
              </a:rPr>
              <a:t>CDNY will be working with Parent Coordinators, CSE offices, attend IEP meetings and assist with referral for Residential Schools.   Work with Access VR and Transitional Coordinators in starting the transition process at 14 years old. They will also assist with benefits specific to the needs of children. </a:t>
            </a:r>
          </a:p>
          <a:p>
            <a:pPr>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7</a:t>
            </a:fld>
            <a:endParaRPr lang="en-US" dirty="0"/>
          </a:p>
        </p:txBody>
      </p:sp>
    </p:spTree>
    <p:extLst>
      <p:ext uri="{BB962C8B-B14F-4D97-AF65-F5344CB8AC3E}">
        <p14:creationId xmlns:p14="http://schemas.microsoft.com/office/powerpoint/2010/main" val="376322842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677830" cy="985592"/>
          </a:xfrm>
        </p:spPr>
        <p:txBody>
          <a:bodyPr/>
          <a:lstStyle/>
          <a:p>
            <a:pPr algn="ctr"/>
            <a:r>
              <a:rPr lang="en-US" sz="2800" b="1" dirty="0"/>
              <a:t>Principles of Care Design New York</a:t>
            </a:r>
            <a:br>
              <a:rPr lang="en-US" sz="2800" b="1" dirty="0"/>
            </a:br>
            <a:endParaRPr lang="en-US" sz="2800" b="1" dirty="0"/>
          </a:p>
        </p:txBody>
      </p:sp>
      <p:sp>
        <p:nvSpPr>
          <p:cNvPr id="3" name="Content Placeholder 2"/>
          <p:cNvSpPr>
            <a:spLocks noGrp="1"/>
          </p:cNvSpPr>
          <p:nvPr>
            <p:ph idx="1"/>
          </p:nvPr>
        </p:nvSpPr>
        <p:spPr>
          <a:xfrm>
            <a:off x="864382" y="2489200"/>
            <a:ext cx="7136618" cy="3530600"/>
          </a:xfrm>
        </p:spPr>
        <p:txBody>
          <a:bodyPr>
            <a:normAutofit lnSpcReduction="10000"/>
          </a:bodyPr>
          <a:lstStyle/>
          <a:p>
            <a:pPr>
              <a:buFont typeface="Wingdings" panose="05000000000000000000" pitchFamily="2" charset="2"/>
              <a:buChar char="q"/>
            </a:pPr>
            <a:r>
              <a:rPr lang="en-US" sz="2000" dirty="0"/>
              <a:t>Ensure that individuals with I/DD pursue the life they desire and get the supports and services they need </a:t>
            </a:r>
          </a:p>
          <a:p>
            <a:pPr>
              <a:buFont typeface="Wingdings" panose="05000000000000000000" pitchFamily="2" charset="2"/>
              <a:buChar char="q"/>
            </a:pPr>
            <a:r>
              <a:rPr lang="en-US" sz="2000" dirty="0"/>
              <a:t>Protect their rights and advocate for them </a:t>
            </a:r>
          </a:p>
          <a:p>
            <a:pPr>
              <a:buFont typeface="Wingdings" panose="05000000000000000000" pitchFamily="2" charset="2"/>
              <a:buChar char="q"/>
            </a:pPr>
            <a:r>
              <a:rPr lang="en-US" sz="2000" dirty="0"/>
              <a:t>Support a person-centered planning process </a:t>
            </a:r>
          </a:p>
          <a:p>
            <a:pPr>
              <a:buFont typeface="Wingdings" panose="05000000000000000000" pitchFamily="2" charset="2"/>
              <a:buChar char="q"/>
            </a:pPr>
            <a:r>
              <a:rPr lang="en-US" sz="2000" dirty="0"/>
              <a:t>Ensure access to culturally competent services </a:t>
            </a:r>
          </a:p>
          <a:p>
            <a:pPr>
              <a:buFont typeface="Wingdings" panose="05000000000000000000" pitchFamily="2" charset="2"/>
              <a:buChar char="q"/>
            </a:pPr>
            <a:r>
              <a:rPr lang="en-US" sz="2000" dirty="0"/>
              <a:t>Facilitate opportunities for the inclusion of family and natural supports </a:t>
            </a:r>
          </a:p>
          <a:p>
            <a:pPr>
              <a:buFont typeface="Wingdings" panose="05000000000000000000" pitchFamily="2" charset="2"/>
              <a:buChar char="q"/>
            </a:pPr>
            <a:r>
              <a:rPr lang="en-US" sz="2000" dirty="0"/>
              <a:t>Promote self-direction as a vehicle for greater choice, empowerment, and living &amp; working in integrated community settings</a:t>
            </a:r>
          </a:p>
          <a:p>
            <a:pPr>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8</a:t>
            </a:fld>
            <a:endParaRPr lang="en-US" dirty="0"/>
          </a:p>
        </p:txBody>
      </p:sp>
    </p:spTree>
    <p:extLst>
      <p:ext uri="{BB962C8B-B14F-4D97-AF65-F5344CB8AC3E}">
        <p14:creationId xmlns:p14="http://schemas.microsoft.com/office/powerpoint/2010/main" val="57913946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677830" cy="935258"/>
          </a:xfrm>
        </p:spPr>
        <p:txBody>
          <a:bodyPr/>
          <a:lstStyle/>
          <a:p>
            <a:pPr algn="ctr"/>
            <a:r>
              <a:rPr lang="en-US" sz="2800" b="1" dirty="0"/>
              <a:t>Benefits of Care Design New York</a:t>
            </a:r>
            <a:br>
              <a:rPr lang="en-US" sz="2800" b="1" dirty="0"/>
            </a:br>
            <a:endParaRPr lang="en-US" sz="2800" b="1" dirty="0"/>
          </a:p>
        </p:txBody>
      </p:sp>
      <p:sp>
        <p:nvSpPr>
          <p:cNvPr id="3" name="Content Placeholder 2"/>
          <p:cNvSpPr>
            <a:spLocks noGrp="1"/>
          </p:cNvSpPr>
          <p:nvPr>
            <p:ph idx="1"/>
          </p:nvPr>
        </p:nvSpPr>
        <p:spPr>
          <a:xfrm>
            <a:off x="864382" y="2489200"/>
            <a:ext cx="7136618" cy="3530600"/>
          </a:xfrm>
        </p:spPr>
        <p:txBody>
          <a:bodyPr>
            <a:normAutofit/>
          </a:bodyPr>
          <a:lstStyle/>
          <a:p>
            <a:pPr>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000" dirty="0">
                <a:cs typeface="Arial" panose="020B0604020202020204" pitchFamily="34" charset="0"/>
              </a:rPr>
              <a:t>Will employ Care Managers that work for you! </a:t>
            </a:r>
          </a:p>
          <a:p>
            <a:pPr>
              <a:buFont typeface="Wingdings" panose="05000000000000000000" pitchFamily="2" charset="2"/>
              <a:buChar char="q"/>
            </a:pPr>
            <a:r>
              <a:rPr lang="en-US" sz="2000" dirty="0">
                <a:cs typeface="Arial" panose="020B0604020202020204" pitchFamily="34" charset="0"/>
              </a:rPr>
              <a:t>Ensure that the system provides enriched services and is driven by individual and family input. </a:t>
            </a:r>
          </a:p>
          <a:p>
            <a:pPr>
              <a:buFont typeface="Wingdings" panose="05000000000000000000" pitchFamily="2" charset="2"/>
              <a:buChar char="q"/>
            </a:pPr>
            <a:r>
              <a:rPr lang="en-US" sz="2000" dirty="0">
                <a:cs typeface="Arial" panose="020B0604020202020204" pitchFamily="34" charset="0"/>
              </a:rPr>
              <a:t>Responsive to changing needs of individuals and families. </a:t>
            </a:r>
          </a:p>
          <a:p>
            <a:pPr>
              <a:buFont typeface="Wingdings" panose="05000000000000000000" pitchFamily="2" charset="2"/>
              <a:buChar char="q"/>
            </a:pPr>
            <a:r>
              <a:rPr lang="en-US" sz="2000" dirty="0">
                <a:cs typeface="Arial" panose="020B0604020202020204" pitchFamily="34" charset="0"/>
              </a:rPr>
              <a:t>Wellness and comprehensive healthcare support. </a:t>
            </a:r>
          </a:p>
          <a:p>
            <a:pPr>
              <a:buFont typeface="Wingdings" panose="05000000000000000000" pitchFamily="2" charset="2"/>
              <a:buChar char="q"/>
            </a:pPr>
            <a:r>
              <a:rPr lang="en-US" sz="2000" dirty="0">
                <a:cs typeface="Arial" panose="020B0604020202020204" pitchFamily="34" charset="0"/>
              </a:rPr>
              <a:t>Personal choice and member satisfaction.</a:t>
            </a:r>
          </a:p>
          <a:p>
            <a:pPr>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a:t>Proprietary Information for CDNY</a:t>
            </a:r>
          </a:p>
        </p:txBody>
      </p:sp>
      <p:sp>
        <p:nvSpPr>
          <p:cNvPr id="5" name="Slide Number Placeholder 4"/>
          <p:cNvSpPr>
            <a:spLocks noGrp="1"/>
          </p:cNvSpPr>
          <p:nvPr>
            <p:ph type="sldNum" sz="quarter" idx="12"/>
          </p:nvPr>
        </p:nvSpPr>
        <p:spPr/>
        <p:txBody>
          <a:bodyPr/>
          <a:lstStyle/>
          <a:p>
            <a:fld id="{F829FE2B-783B-4783-8EF1-E942FFA4CC5B}" type="slidenum">
              <a:rPr lang="en-US" smtClean="0"/>
              <a:pPr/>
              <a:t>9</a:t>
            </a:fld>
            <a:endParaRPr lang="en-US" dirty="0"/>
          </a:p>
        </p:txBody>
      </p:sp>
    </p:spTree>
    <p:extLst>
      <p:ext uri="{BB962C8B-B14F-4D97-AF65-F5344CB8AC3E}">
        <p14:creationId xmlns:p14="http://schemas.microsoft.com/office/powerpoint/2010/main" val="314623315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23699</TotalTime>
  <Words>1056</Words>
  <Application>Microsoft Office PowerPoint</Application>
  <PresentationFormat>On-screen Show (4:3)</PresentationFormat>
  <Paragraphs>156</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Century Gothic</vt:lpstr>
      <vt:lpstr>Webdings</vt:lpstr>
      <vt:lpstr>Wingdings</vt:lpstr>
      <vt:lpstr>Wingdings 3</vt:lpstr>
      <vt:lpstr>Ion Boardroom</vt:lpstr>
      <vt:lpstr>PowerPoint Presentation</vt:lpstr>
      <vt:lpstr>Individuals &amp; Families must make TWO decisions </vt:lpstr>
      <vt:lpstr>Why choose the Health Home Care Management (HHCM) service?   </vt:lpstr>
      <vt:lpstr>Transparency with individuals and families </vt:lpstr>
      <vt:lpstr>Why should families choose  Care Design NY? </vt:lpstr>
      <vt:lpstr>Who is Care Design New York ? </vt:lpstr>
      <vt:lpstr>Care Design NY’s Approach for Children under 21 years old </vt:lpstr>
      <vt:lpstr>Principles of Care Design New York </vt:lpstr>
      <vt:lpstr>Benefits of Care Design New York </vt:lpstr>
      <vt:lpstr>Additional Values of CDNY</vt:lpstr>
      <vt:lpstr>What about the other CCO choices that individuals and families have  available to them? </vt:lpstr>
      <vt:lpstr>Timely Decision Making by individuals and families </vt:lpstr>
      <vt:lpstr>What if individuals and families don’t or refuse to make these decisions? </vt:lpstr>
      <vt:lpstr>Regular communication is key! </vt:lpstr>
      <vt:lpstr>Contacts</vt:lpstr>
      <vt:lpstr>Let’s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Moran</dc:creator>
  <cp:lastModifiedBy>Anne Ogden</cp:lastModifiedBy>
  <cp:revision>138</cp:revision>
  <cp:lastPrinted>2018-03-05T16:45:09Z</cp:lastPrinted>
  <dcterms:modified xsi:type="dcterms:W3CDTF">2018-04-02T00:57:50Z</dcterms:modified>
</cp:coreProperties>
</file>