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2.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Lst>
  <p:notesMasterIdLst>
    <p:notesMasterId r:id="rId31"/>
  </p:notesMasterIdLst>
  <p:handoutMasterIdLst>
    <p:handoutMasterId r:id="rId32"/>
  </p:handoutMasterIdLst>
  <p:sldIdLst>
    <p:sldId id="256" r:id="rId2"/>
    <p:sldId id="290" r:id="rId3"/>
    <p:sldId id="298" r:id="rId4"/>
    <p:sldId id="283" r:id="rId5"/>
    <p:sldId id="303" r:id="rId6"/>
    <p:sldId id="300" r:id="rId7"/>
    <p:sldId id="302" r:id="rId8"/>
    <p:sldId id="301" r:id="rId9"/>
    <p:sldId id="304" r:id="rId10"/>
    <p:sldId id="294" r:id="rId11"/>
    <p:sldId id="259" r:id="rId12"/>
    <p:sldId id="293" r:id="rId13"/>
    <p:sldId id="296" r:id="rId14"/>
    <p:sldId id="318"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284" r:id="rId29"/>
    <p:sldId id="281"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8" autoAdjust="0"/>
  </p:normalViewPr>
  <p:slideViewPr>
    <p:cSldViewPr snapToGrid="0">
      <p:cViewPr varScale="1">
        <p:scale>
          <a:sx n="114" d="100"/>
          <a:sy n="114" d="100"/>
        </p:scale>
        <p:origin x="1569" y="78"/>
      </p:cViewPr>
      <p:guideLst>
        <p:guide orient="horz" pos="2160"/>
        <p:guide pos="2880"/>
      </p:guideLst>
    </p:cSldViewPr>
  </p:slideViewPr>
  <p:outlineViewPr>
    <p:cViewPr>
      <p:scale>
        <a:sx n="33" d="100"/>
        <a:sy n="33" d="100"/>
      </p:scale>
      <p:origin x="60" y="1596"/>
    </p:cViewPr>
  </p:outlineViewPr>
  <p:notesTextViewPr>
    <p:cViewPr>
      <p:scale>
        <a:sx n="100" d="100"/>
        <a:sy n="100" d="100"/>
      </p:scale>
      <p:origin x="0" y="0"/>
    </p:cViewPr>
  </p:notesTextViewPr>
  <p:sorterViewPr>
    <p:cViewPr>
      <p:scale>
        <a:sx n="100" d="100"/>
        <a:sy n="100" d="100"/>
      </p:scale>
      <p:origin x="0" y="-4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7840" cy="464819"/>
          </a:xfrm>
          <a:prstGeom prst="rect">
            <a:avLst/>
          </a:prstGeom>
        </p:spPr>
        <p:txBody>
          <a:bodyPr vert="horz" lIns="94621" tIns="47310" rIns="94621" bIns="47310" rtlCol="0"/>
          <a:lstStyle>
            <a:lvl1pPr algn="l">
              <a:defRPr sz="1300"/>
            </a:lvl1pPr>
          </a:lstStyle>
          <a:p>
            <a:endParaRPr lang="en-US" dirty="0"/>
          </a:p>
        </p:txBody>
      </p:sp>
      <p:sp>
        <p:nvSpPr>
          <p:cNvPr id="3" name="Date Placeholder 2"/>
          <p:cNvSpPr>
            <a:spLocks noGrp="1"/>
          </p:cNvSpPr>
          <p:nvPr>
            <p:ph type="dt" sz="quarter" idx="1"/>
          </p:nvPr>
        </p:nvSpPr>
        <p:spPr>
          <a:xfrm>
            <a:off x="3970940" y="3"/>
            <a:ext cx="3037840" cy="464819"/>
          </a:xfrm>
          <a:prstGeom prst="rect">
            <a:avLst/>
          </a:prstGeom>
        </p:spPr>
        <p:txBody>
          <a:bodyPr vert="horz" lIns="94621" tIns="47310" rIns="94621" bIns="47310" rtlCol="0"/>
          <a:lstStyle>
            <a:lvl1pPr algn="r">
              <a:defRPr sz="1300"/>
            </a:lvl1pPr>
          </a:lstStyle>
          <a:p>
            <a:fld id="{C0653CC8-F358-4F0E-A77F-92DAE5BF602B}" type="datetimeFigureOut">
              <a:rPr lang="en-US" smtClean="0"/>
              <a:t>6/22/2018</a:t>
            </a:fld>
            <a:endParaRPr lang="en-US" dirty="0"/>
          </a:p>
        </p:txBody>
      </p:sp>
      <p:sp>
        <p:nvSpPr>
          <p:cNvPr id="4" name="Footer Placeholder 3"/>
          <p:cNvSpPr>
            <a:spLocks noGrp="1"/>
          </p:cNvSpPr>
          <p:nvPr>
            <p:ph type="ftr" sz="quarter" idx="2"/>
          </p:nvPr>
        </p:nvSpPr>
        <p:spPr>
          <a:xfrm>
            <a:off x="1" y="8829969"/>
            <a:ext cx="3037840" cy="464819"/>
          </a:xfrm>
          <a:prstGeom prst="rect">
            <a:avLst/>
          </a:prstGeom>
        </p:spPr>
        <p:txBody>
          <a:bodyPr vert="horz" lIns="94621" tIns="47310" rIns="94621" bIns="47310"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40" y="8829969"/>
            <a:ext cx="3037840" cy="464819"/>
          </a:xfrm>
          <a:prstGeom prst="rect">
            <a:avLst/>
          </a:prstGeom>
        </p:spPr>
        <p:txBody>
          <a:bodyPr vert="horz" lIns="94621" tIns="47310" rIns="94621" bIns="47310" rtlCol="0" anchor="b"/>
          <a:lstStyle>
            <a:lvl1pPr algn="r">
              <a:defRPr sz="1300"/>
            </a:lvl1pPr>
          </a:lstStyle>
          <a:p>
            <a:fld id="{E112CEA4-7A3E-41E9-B46D-94F2B27B8302}" type="slidenum">
              <a:rPr lang="en-US" smtClean="0"/>
              <a:t>‹#›</a:t>
            </a:fld>
            <a:endParaRPr lang="en-US" dirty="0"/>
          </a:p>
        </p:txBody>
      </p:sp>
    </p:spTree>
    <p:extLst>
      <p:ext uri="{BB962C8B-B14F-4D97-AF65-F5344CB8AC3E}">
        <p14:creationId xmlns:p14="http://schemas.microsoft.com/office/powerpoint/2010/main" val="661708896"/>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8-04-26T12:48:26.107"/>
    </inkml:context>
    <inkml:brush xml:id="br0">
      <inkml:brushProperty name="width" value="0.025" units="cm"/>
      <inkml:brushProperty name="height" value="0.025" units="cm"/>
    </inkml:brush>
  </inkml:definitions>
  <inkml:trace contextRef="#ctx0" brushRef="#br0">24437 1139 576,'73'-73'192,"-29"30"-128,14-30-32,-14 43 128,0-28-96,29 0-32,0-15 0,-15 14 1216,15-14-672,0 15-288,-15-15-224,1 14 64,0 1-64,-1 14-160,-14-14 32,0 14 160,14-14-32,-29 14 480,30 0-320,-31 15 256,16 0-256,-14 0-128,-2-1-64,2 1 32,-1 0-32,-14 0-32,14 0 32,-14 14-128,-1-14 64,0 14 32,16-14 0,-16 14 416,1-14-224,14 15 64,-14-16-160,14 1-608,-15 0 256,16 14-960,-16-14 704,1 15 480,-15-1 64,15 0 1664,-15 1-928,14-1 96,-14 1-512,15-1-320,-15 0-32,15 15-64,-1-14 0,-14-1 352,14-14-192,-14 14 416,15 1-288,-15-1-384,29 1 64,-29-1-2720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8-05-24T12:43:12.303"/>
    </inkml:context>
    <inkml:brush xml:id="br0">
      <inkml:brushProperty name="width" value="0.025" units="cm"/>
      <inkml:brushProperty name="height" value="0.025" units="cm"/>
    </inkml:brush>
  </inkml:definitions>
  <inkml:trace contextRef="#ctx0" brushRef="#br0">19358 3899 10976,'-73'-43'4064,"58"28"-3168,-14 15-257,29-15-1886,0 15 543</inkml:trace>
  <inkml:trace contextRef="#ctx0" brushRef="#br0" timeOffset="-487">20000 4234 1824,'0'-29'672,"-15"0"-512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7840" cy="464819"/>
          </a:xfrm>
          <a:prstGeom prst="rect">
            <a:avLst/>
          </a:prstGeom>
        </p:spPr>
        <p:txBody>
          <a:bodyPr vert="horz" lIns="94621" tIns="47310" rIns="94621" bIns="47310" rtlCol="0"/>
          <a:lstStyle>
            <a:lvl1pPr algn="l">
              <a:defRPr sz="1300"/>
            </a:lvl1pPr>
          </a:lstStyle>
          <a:p>
            <a:endParaRPr lang="en-US" dirty="0"/>
          </a:p>
        </p:txBody>
      </p:sp>
      <p:sp>
        <p:nvSpPr>
          <p:cNvPr id="3" name="Date Placeholder 2"/>
          <p:cNvSpPr>
            <a:spLocks noGrp="1"/>
          </p:cNvSpPr>
          <p:nvPr>
            <p:ph type="dt" idx="1"/>
          </p:nvPr>
        </p:nvSpPr>
        <p:spPr>
          <a:xfrm>
            <a:off x="3970940" y="3"/>
            <a:ext cx="3037840" cy="464819"/>
          </a:xfrm>
          <a:prstGeom prst="rect">
            <a:avLst/>
          </a:prstGeom>
        </p:spPr>
        <p:txBody>
          <a:bodyPr vert="horz" lIns="94621" tIns="47310" rIns="94621" bIns="47310" rtlCol="0"/>
          <a:lstStyle>
            <a:lvl1pPr algn="r">
              <a:defRPr sz="1300"/>
            </a:lvl1pPr>
          </a:lstStyle>
          <a:p>
            <a:fld id="{918365F5-5DE7-4260-AD3B-161388EAD688}" type="datetimeFigureOut">
              <a:rPr lang="en-US" smtClean="0"/>
              <a:pPr/>
              <a:t>6/22/2018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4621" tIns="47310" rIns="94621" bIns="47310" rtlCol="0" anchor="ctr"/>
          <a:lstStyle/>
          <a:p>
            <a:endParaRPr lang="en-US" dirty="0"/>
          </a:p>
        </p:txBody>
      </p:sp>
      <p:sp>
        <p:nvSpPr>
          <p:cNvPr id="5" name="Notes Placeholder 4"/>
          <p:cNvSpPr>
            <a:spLocks noGrp="1"/>
          </p:cNvSpPr>
          <p:nvPr>
            <p:ph type="body" sz="quarter" idx="3"/>
          </p:nvPr>
        </p:nvSpPr>
        <p:spPr>
          <a:xfrm>
            <a:off x="701042" y="4415791"/>
            <a:ext cx="5608320" cy="4183380"/>
          </a:xfrm>
          <a:prstGeom prst="rect">
            <a:avLst/>
          </a:prstGeom>
        </p:spPr>
        <p:txBody>
          <a:bodyPr vert="horz" lIns="94621" tIns="47310" rIns="94621" bIns="4731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9"/>
            <a:ext cx="3037840" cy="464819"/>
          </a:xfrm>
          <a:prstGeom prst="rect">
            <a:avLst/>
          </a:prstGeom>
        </p:spPr>
        <p:txBody>
          <a:bodyPr vert="horz" lIns="94621" tIns="47310" rIns="94621" bIns="47310"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40" y="8829969"/>
            <a:ext cx="3037840" cy="464819"/>
          </a:xfrm>
          <a:prstGeom prst="rect">
            <a:avLst/>
          </a:prstGeom>
        </p:spPr>
        <p:txBody>
          <a:bodyPr vert="horz" lIns="94621" tIns="47310" rIns="94621" bIns="47310" rtlCol="0" anchor="b"/>
          <a:lstStyle>
            <a:lvl1pPr algn="r">
              <a:defRPr sz="1300"/>
            </a:lvl1pPr>
          </a:lstStyle>
          <a:p>
            <a:fld id="{EBC3976C-5AC4-4E0A-AAF0-E789A9A0312E}"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a:t>
            </a:fld>
            <a:endParaRPr lang="en-US" dirty="0"/>
          </a:p>
        </p:txBody>
      </p:sp>
    </p:spTree>
    <p:extLst>
      <p:ext uri="{BB962C8B-B14F-4D97-AF65-F5344CB8AC3E}">
        <p14:creationId xmlns:p14="http://schemas.microsoft.com/office/powerpoint/2010/main" val="3372382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2</a:t>
            </a:fld>
            <a:endParaRPr lang="en-US" dirty="0"/>
          </a:p>
        </p:txBody>
      </p:sp>
    </p:spTree>
    <p:extLst>
      <p:ext uri="{BB962C8B-B14F-4D97-AF65-F5344CB8AC3E}">
        <p14:creationId xmlns:p14="http://schemas.microsoft.com/office/powerpoint/2010/main" val="2094447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3</a:t>
            </a:fld>
            <a:endParaRPr lang="en-US" dirty="0"/>
          </a:p>
        </p:txBody>
      </p:sp>
    </p:spTree>
    <p:extLst>
      <p:ext uri="{BB962C8B-B14F-4D97-AF65-F5344CB8AC3E}">
        <p14:creationId xmlns:p14="http://schemas.microsoft.com/office/powerpoint/2010/main" val="15989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4</a:t>
            </a:fld>
            <a:endParaRPr lang="en-US" dirty="0"/>
          </a:p>
        </p:txBody>
      </p:sp>
    </p:spTree>
    <p:extLst>
      <p:ext uri="{BB962C8B-B14F-4D97-AF65-F5344CB8AC3E}">
        <p14:creationId xmlns:p14="http://schemas.microsoft.com/office/powerpoint/2010/main" val="1329651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11</a:t>
            </a:fld>
            <a:endParaRPr lang="en-US" dirty="0"/>
          </a:p>
        </p:txBody>
      </p:sp>
    </p:spTree>
    <p:extLst>
      <p:ext uri="{BB962C8B-B14F-4D97-AF65-F5344CB8AC3E}">
        <p14:creationId xmlns:p14="http://schemas.microsoft.com/office/powerpoint/2010/main" val="4237509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27</a:t>
            </a:fld>
            <a:endParaRPr lang="en-US" dirty="0"/>
          </a:p>
        </p:txBody>
      </p:sp>
    </p:spTree>
    <p:extLst>
      <p:ext uri="{BB962C8B-B14F-4D97-AF65-F5344CB8AC3E}">
        <p14:creationId xmlns:p14="http://schemas.microsoft.com/office/powerpoint/2010/main" val="1125560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28</a:t>
            </a:fld>
            <a:endParaRPr lang="en-US" dirty="0"/>
          </a:p>
        </p:txBody>
      </p:sp>
    </p:spTree>
    <p:extLst>
      <p:ext uri="{BB962C8B-B14F-4D97-AF65-F5344CB8AC3E}">
        <p14:creationId xmlns:p14="http://schemas.microsoft.com/office/powerpoint/2010/main" val="1136321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29</a:t>
            </a:fld>
            <a:endParaRPr lang="en-US" dirty="0"/>
          </a:p>
        </p:txBody>
      </p:sp>
    </p:spTree>
    <p:extLst>
      <p:ext uri="{BB962C8B-B14F-4D97-AF65-F5344CB8AC3E}">
        <p14:creationId xmlns:p14="http://schemas.microsoft.com/office/powerpoint/2010/main" val="11996024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82FAA89E-A959-4C90-9EEF-3C0EFCC8864E}" type="datetime1">
              <a:rPr lang="en-US" smtClean="0"/>
              <a:pPr/>
              <a:t>6/22/2018</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dirty="0"/>
              <a:t>Proprietary Information for CDNY</a:t>
            </a: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54298393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8C500C-9373-4264-8160-B8E869916857}" type="datetime1">
              <a:rPr lang="en-US" smtClean="0"/>
              <a:pPr/>
              <a:t>6/22/2018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96087562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6/22/2018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32349628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6/22/2018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72937334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6/22/2018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77984229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68C500C-9373-4264-8160-B8E869916857}" type="datetime1">
              <a:rPr lang="en-US" smtClean="0"/>
              <a:pPr/>
              <a:t>6/22/2018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5642832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68C500C-9373-4264-8160-B8E869916857}" type="datetime1">
              <a:rPr lang="en-US" smtClean="0"/>
              <a:pPr/>
              <a:t>6/22/2018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08135522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621301" y="6387910"/>
            <a:ext cx="990599" cy="228659"/>
          </a:xfrm>
        </p:spPr>
        <p:txBody>
          <a:bodyPr/>
          <a:lstStyle/>
          <a:p>
            <a:fld id="{DE38DC7F-35F3-4CFB-9B25-448D143FA9C3}" type="datetime1">
              <a:rPr lang="en-US" smtClean="0"/>
              <a:pPr/>
              <a:t>6/22/2018</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dirty="0"/>
              <a:t>Proprietary Information for CDNY</a:t>
            </a: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74867831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DCAF31-997A-47D2-81A3-678CA7C4416D}" type="datetime1">
              <a:rPr lang="en-US" smtClean="0"/>
              <a:pPr/>
              <a:t>6/22/2018</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90869927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D47AE6-B05F-4AD7-AE8F-65B702F920A7}" type="datetime1">
              <a:rPr lang="en-US" smtClean="0"/>
              <a:pPr/>
              <a:t>6/22/2018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74038768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B4C37C-5076-41C7-85B5-C336B8AD3F6E}" type="datetime1">
              <a:rPr lang="en-US" smtClean="0"/>
              <a:pPr/>
              <a:t>6/22/2018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635942209"/>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30E559-59A5-4DF7-8EE7-634C50B50963}" type="datetime1">
              <a:rPr lang="en-US" smtClean="0"/>
              <a:pPr/>
              <a:t>6/22/2018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73191539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FCD1C5-AB36-4967-BBEE-9817CC32FF65}" type="datetime1">
              <a:rPr lang="en-US" smtClean="0"/>
              <a:pPr/>
              <a:t>6/22/2018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0811955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64798D-5671-4073-8B71-66BDC5AFCC5A}" type="datetime1">
              <a:rPr lang="en-US" smtClean="0"/>
              <a:pPr/>
              <a:t>6/22/2018</a:t>
            </a:fld>
            <a:endParaRPr lang="en-US" dirty="0"/>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16077875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502AFBD3-6E99-4A99-867C-9909FCA7CE27}" type="datetime1">
              <a:rPr lang="en-US" smtClean="0"/>
              <a:pPr/>
              <a:t>6/22/2018</a:t>
            </a:fld>
            <a:endParaRPr lang="en-US" dirty="0"/>
          </a:p>
        </p:txBody>
      </p:sp>
      <p:sp>
        <p:nvSpPr>
          <p:cNvPr id="3" name="Footer Placeholder 2"/>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802559833"/>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4912D6-2226-48BC-A16B-463CC2370648}" type="datetime1">
              <a:rPr lang="en-US" smtClean="0"/>
              <a:pPr/>
              <a:t>6/22/2018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5514996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7D5757-9098-4994-8031-BAF8CD3038C9}" type="datetime1">
              <a:rPr lang="en-US" smtClean="0"/>
              <a:pPr/>
              <a:t>6/22/2018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87571435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3">
              <a:lumMod val="40000"/>
              <a:lumOff val="60000"/>
            </a:schemeClr>
          </a:fgClr>
          <a:bgClr>
            <a:schemeClr val="bg1"/>
          </a:bgClr>
        </a:pattFill>
        <a:effectLst/>
      </p:bgPr>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368C500C-9373-4264-8160-B8E869916857}" type="datetime1">
              <a:rPr lang="en-US" smtClean="0"/>
              <a:pPr/>
              <a:t>6/22/2018</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dirty="0"/>
              <a:t>Proprietary Information for CDNY</a:t>
            </a: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0273310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kcunningham@caredesignny.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cdny.litmos.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training@caredesignny.or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mailto:jmoran@caredesignny.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mailto:Questions@caredsignny.org" TargetMode="External"/><Relationship Id="rId4" Type="http://schemas.openxmlformats.org/officeDocument/2006/relationships/hyperlink" Target="mailto:aogden@caredesignny.org"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HgJzl2vLUAhWCRj4KHQVUDZwQjRwIBw&amp;url=http://symmetrypublicrelations.com/2015/09/28/questions-ideas-or-concerns-the-communications-department-wants-to-hear/&amp;psig=AFQjCNHwYjnQcB_NsqURKMVwSKgPMJIfSg&amp;ust=149936358924940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0200" y="5029200"/>
            <a:ext cx="5917679" cy="861420"/>
          </a:xfrm>
        </p:spPr>
        <p:txBody>
          <a:bodyPr>
            <a:normAutofit/>
          </a:bodyPr>
          <a:lstStyle/>
          <a:p>
            <a:pPr algn="ctr"/>
            <a:r>
              <a:rPr lang="en-US" b="1" dirty="0">
                <a:solidFill>
                  <a:schemeClr val="bg1"/>
                </a:solidFill>
              </a:rPr>
              <a:t>MSC informational webinar</a:t>
            </a:r>
          </a:p>
          <a:p>
            <a:pPr algn="ctr"/>
            <a:r>
              <a:rPr lang="en-US" b="1" dirty="0">
                <a:solidFill>
                  <a:schemeClr val="bg1"/>
                </a:solidFill>
              </a:rPr>
              <a:t>6/21/18</a:t>
            </a:r>
          </a:p>
          <a:p>
            <a:pPr algn="ctr"/>
            <a:endParaRPr lang="en-US" b="1" dirty="0">
              <a:solidFill>
                <a:schemeClr val="bg1"/>
              </a:solidFill>
            </a:endParaRPr>
          </a:p>
          <a:p>
            <a:pPr algn="ctr"/>
            <a:endParaRPr lang="en-US" b="1" dirty="0">
              <a:solidFill>
                <a:schemeClr val="bg1"/>
              </a:solidFill>
            </a:endParaRPr>
          </a:p>
        </p:txBody>
      </p:sp>
      <p:pic>
        <p:nvPicPr>
          <p:cNvPr id="5" name="Picture 4">
            <a:extLst>
              <a:ext uri="{FF2B5EF4-FFF2-40B4-BE49-F238E27FC236}">
                <a16:creationId xmlns:a16="http://schemas.microsoft.com/office/drawing/2014/main" id="{373AEC71-8E66-4893-8595-5F0FF29DF2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37797" y="1393501"/>
            <a:ext cx="3442484" cy="3112209"/>
          </a:xfrm>
          <a:prstGeom prst="rect">
            <a:avLst/>
          </a:prstGeom>
        </p:spPr>
      </p:pic>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1EF6FECC-0F2F-4874-BC76-97FD25D349FD}"/>
                  </a:ext>
                </a:extLst>
              </p14:cNvPr>
              <p14:cNvContentPartPr/>
              <p14:nvPr/>
            </p14:nvContentPartPr>
            <p14:xfrm>
              <a:off x="7362478" y="-346953"/>
              <a:ext cx="609840" cy="662400"/>
            </p14:xfrm>
          </p:contentPart>
        </mc:Choice>
        <mc:Fallback xmlns="">
          <p:pic>
            <p:nvPicPr>
              <p:cNvPr id="4" name="Ink 3">
                <a:extLst>
                  <a:ext uri="{FF2B5EF4-FFF2-40B4-BE49-F238E27FC236}">
                    <a16:creationId xmlns:a16="http://schemas.microsoft.com/office/drawing/2014/main" id="{1EF6FECC-0F2F-4874-BC76-97FD25D349FD}"/>
                  </a:ext>
                </a:extLst>
              </p:cNvPr>
              <p:cNvPicPr/>
              <p:nvPr/>
            </p:nvPicPr>
            <p:blipFill>
              <a:blip r:embed="rId5"/>
              <a:stretch>
                <a:fillRect/>
              </a:stretch>
            </p:blipFill>
            <p:spPr>
              <a:xfrm>
                <a:off x="7358158" y="-351273"/>
                <a:ext cx="618480" cy="671040"/>
              </a:xfrm>
              <a:prstGeom prst="rect">
                <a:avLst/>
              </a:prstGeom>
            </p:spPr>
          </p:pic>
        </mc:Fallback>
      </mc:AlternateContent>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5E9D0-5509-4167-96D5-C0E04890D5DE}"/>
              </a:ext>
            </a:extLst>
          </p:cNvPr>
          <p:cNvSpPr>
            <a:spLocks noGrp="1"/>
          </p:cNvSpPr>
          <p:nvPr>
            <p:ph type="title"/>
          </p:nvPr>
        </p:nvSpPr>
        <p:spPr>
          <a:xfrm>
            <a:off x="915592" y="1074534"/>
            <a:ext cx="7158678" cy="709865"/>
          </a:xfrm>
        </p:spPr>
        <p:txBody>
          <a:bodyPr/>
          <a:lstStyle/>
          <a:p>
            <a:pPr algn="ctr"/>
            <a:r>
              <a:rPr lang="en-US" sz="4000" b="1" dirty="0">
                <a:latin typeface="Calibri" panose="020F0502020204030204" pitchFamily="34" charset="0"/>
                <a:cs typeface="Calibri" panose="020F0502020204030204" pitchFamily="34" charset="0"/>
              </a:rPr>
              <a:t>Employee Benefits &amp; Comp</a:t>
            </a:r>
            <a:br>
              <a:rPr lang="en-US" dirty="0">
                <a:latin typeface="Calibri" panose="020F0502020204030204" pitchFamily="34" charset="0"/>
                <a:cs typeface="Calibri" panose="020F0502020204030204" pitchFamily="34" charset="0"/>
              </a:rPr>
            </a:br>
            <a:endParaRPr lang="en-US" b="1" dirty="0"/>
          </a:p>
        </p:txBody>
      </p:sp>
      <p:sp>
        <p:nvSpPr>
          <p:cNvPr id="4" name="Footer Placeholder 3">
            <a:extLst>
              <a:ext uri="{FF2B5EF4-FFF2-40B4-BE49-F238E27FC236}">
                <a16:creationId xmlns:a16="http://schemas.microsoft.com/office/drawing/2014/main" id="{EE41BA20-BB4F-424E-8125-7B5388F4F6CC}"/>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5FFE38DE-0E43-4670-A01A-DD98AE0CFEFB}"/>
              </a:ext>
            </a:extLst>
          </p:cNvPr>
          <p:cNvSpPr>
            <a:spLocks noGrp="1"/>
          </p:cNvSpPr>
          <p:nvPr>
            <p:ph type="sldNum" sz="quarter" idx="12"/>
          </p:nvPr>
        </p:nvSpPr>
        <p:spPr/>
        <p:txBody>
          <a:bodyPr/>
          <a:lstStyle/>
          <a:p>
            <a:fld id="{F829FE2B-783B-4783-8EF1-E942FFA4CC5B}" type="slidenum">
              <a:rPr lang="en-US" smtClean="0"/>
              <a:pPr/>
              <a:t>10</a:t>
            </a:fld>
            <a:endParaRPr lang="en-US" dirty="0"/>
          </a:p>
        </p:txBody>
      </p:sp>
      <mc:AlternateContent xmlns:mc="http://schemas.openxmlformats.org/markup-compatibility/2006" xmlns:p14="http://schemas.microsoft.com/office/powerpoint/2010/main">
        <mc:Choice Requires="p14">
          <p:contentPart p14:bwMode="auto" r:id="rId2">
            <p14:nvContentPartPr>
              <p14:cNvPr id="9" name="Ink 8">
                <a:extLst>
                  <a:ext uri="{FF2B5EF4-FFF2-40B4-BE49-F238E27FC236}">
                    <a16:creationId xmlns:a16="http://schemas.microsoft.com/office/drawing/2014/main" id="{20269F28-258B-43CD-B600-0117778003AD}"/>
                  </a:ext>
                </a:extLst>
              </p14:cNvPr>
              <p14:cNvContentPartPr/>
              <p14:nvPr/>
            </p14:nvContentPartPr>
            <p14:xfrm>
              <a:off x="5491558" y="1282227"/>
              <a:ext cx="273420" cy="147240"/>
            </p14:xfrm>
          </p:contentPart>
        </mc:Choice>
        <mc:Fallback xmlns="">
          <p:pic>
            <p:nvPicPr>
              <p:cNvPr id="9" name="Ink 8">
                <a:extLst>
                  <a:ext uri="{FF2B5EF4-FFF2-40B4-BE49-F238E27FC236}">
                    <a16:creationId xmlns:a16="http://schemas.microsoft.com/office/drawing/2014/main" id="{20269F28-258B-43CD-B600-0117778003AD}"/>
                  </a:ext>
                </a:extLst>
              </p:cNvPr>
              <p:cNvPicPr/>
              <p:nvPr/>
            </p:nvPicPr>
            <p:blipFill>
              <a:blip r:embed="rId3"/>
              <a:stretch>
                <a:fillRect/>
              </a:stretch>
            </p:blipFill>
            <p:spPr>
              <a:xfrm>
                <a:off x="5487241" y="1277907"/>
                <a:ext cx="282054" cy="155880"/>
              </a:xfrm>
              <a:prstGeom prst="rect">
                <a:avLst/>
              </a:prstGeom>
            </p:spPr>
          </p:pic>
        </mc:Fallback>
      </mc:AlternateContent>
      <p:sp>
        <p:nvSpPr>
          <p:cNvPr id="3" name="Content Placeholder 2">
            <a:extLst>
              <a:ext uri="{FF2B5EF4-FFF2-40B4-BE49-F238E27FC236}">
                <a16:creationId xmlns:a16="http://schemas.microsoft.com/office/drawing/2014/main" id="{B5315311-8ED0-4452-9B27-4F5265BE147D}"/>
              </a:ext>
            </a:extLst>
          </p:cNvPr>
          <p:cNvSpPr>
            <a:spLocks noGrp="1"/>
          </p:cNvSpPr>
          <p:nvPr>
            <p:ph idx="1"/>
          </p:nvPr>
        </p:nvSpPr>
        <p:spPr>
          <a:xfrm>
            <a:off x="864381" y="2489200"/>
            <a:ext cx="7549149" cy="3530600"/>
          </a:xfrm>
        </p:spPr>
        <p:txBody>
          <a:bodyPr>
            <a:normAutofit/>
          </a:bodyPr>
          <a:lstStyle/>
          <a:p>
            <a:r>
              <a:rPr lang="en-US" sz="3200" dirty="0"/>
              <a:t>401K enrollment </a:t>
            </a:r>
          </a:p>
          <a:p>
            <a:endParaRPr lang="en-US" sz="3200" dirty="0"/>
          </a:p>
          <a:p>
            <a:r>
              <a:rPr lang="en-US" sz="3200" dirty="0"/>
              <a:t>Bi-lingual compensation </a:t>
            </a:r>
          </a:p>
          <a:p>
            <a:endParaRPr lang="en-US" sz="3200" dirty="0"/>
          </a:p>
          <a:p>
            <a:r>
              <a:rPr lang="en-US" sz="3200" dirty="0"/>
              <a:t>Increase in hours, promotions, etc.</a:t>
            </a:r>
          </a:p>
          <a:p>
            <a:endParaRPr lang="en-US" sz="3200" dirty="0"/>
          </a:p>
        </p:txBody>
      </p:sp>
    </p:spTree>
    <p:extLst>
      <p:ext uri="{BB962C8B-B14F-4D97-AF65-F5344CB8AC3E}">
        <p14:creationId xmlns:p14="http://schemas.microsoft.com/office/powerpoint/2010/main" val="154893544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6711" y="757840"/>
            <a:ext cx="6676650" cy="1008615"/>
          </a:xfrm>
        </p:spPr>
        <p:txBody>
          <a:bodyPr>
            <a:noAutofit/>
          </a:bodyPr>
          <a:lstStyle/>
          <a:p>
            <a:pPr algn="ctr"/>
            <a:br>
              <a:rPr lang="en-US" sz="4000" dirty="0">
                <a:latin typeface="Calibri" panose="020F0502020204030204" pitchFamily="34" charset="0"/>
                <a:cs typeface="Calibri" panose="020F0502020204030204" pitchFamily="34" charset="0"/>
              </a:rPr>
            </a:br>
            <a:br>
              <a:rPr lang="en-US" sz="4000" dirty="0">
                <a:latin typeface="Calibri" panose="020F0502020204030204" pitchFamily="34" charset="0"/>
                <a:cs typeface="Calibri" panose="020F0502020204030204" pitchFamily="34" charset="0"/>
              </a:rPr>
            </a:br>
            <a:r>
              <a:rPr lang="en-US" sz="4000" b="1" dirty="0">
                <a:cs typeface="Calibri" panose="020F0502020204030204" pitchFamily="34" charset="0"/>
              </a:rPr>
              <a:t>Site Locations &amp; Supervisory Support</a:t>
            </a:r>
            <a:br>
              <a:rPr lang="en-US" sz="4000" dirty="0">
                <a:latin typeface="Calibri" panose="020F0502020204030204" pitchFamily="34" charset="0"/>
                <a:cs typeface="Calibri" panose="020F0502020204030204" pitchFamily="34" charset="0"/>
              </a:rPr>
            </a:br>
            <a:br>
              <a:rPr lang="en-US" sz="4000" dirty="0">
                <a:latin typeface="Calibri" panose="020F0502020204030204" pitchFamily="34" charset="0"/>
                <a:cs typeface="Calibri" panose="020F0502020204030204" pitchFamily="34" charset="0"/>
              </a:rPr>
            </a:br>
            <a:endParaRPr lang="en-US" sz="4000" b="1"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11</a:t>
            </a:fld>
            <a:endParaRPr lang="en-US" dirty="0"/>
          </a:p>
        </p:txBody>
      </p:sp>
      <p:sp>
        <p:nvSpPr>
          <p:cNvPr id="6" name="Content Placeholder 5">
            <a:extLst>
              <a:ext uri="{FF2B5EF4-FFF2-40B4-BE49-F238E27FC236}">
                <a16:creationId xmlns:a16="http://schemas.microsoft.com/office/drawing/2014/main" id="{13C761DE-F488-49BE-9209-63347A4FACB6}"/>
              </a:ext>
            </a:extLst>
          </p:cNvPr>
          <p:cNvSpPr>
            <a:spLocks noGrp="1"/>
          </p:cNvSpPr>
          <p:nvPr>
            <p:ph idx="1"/>
          </p:nvPr>
        </p:nvSpPr>
        <p:spPr>
          <a:xfrm>
            <a:off x="880148" y="2123089"/>
            <a:ext cx="7417770" cy="4242407"/>
          </a:xfrm>
        </p:spPr>
        <p:txBody>
          <a:bodyPr>
            <a:normAutofit/>
          </a:bodyPr>
          <a:lstStyle/>
          <a:p>
            <a:pPr lvl="1"/>
            <a:endParaRPr lang="en-US"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 Regions have been divided (at least a rough draft)</a:t>
            </a:r>
            <a:r>
              <a:rPr lang="en-US" dirty="0">
                <a:latin typeface="Calibri" panose="020F0502020204030204" pitchFamily="34" charset="0"/>
                <a:cs typeface="Calibri" panose="020F0502020204030204" pitchFamily="34" charset="0"/>
              </a:rPr>
              <a:t> </a:t>
            </a:r>
            <a:endParaRPr lang="en-US" sz="2800" dirty="0">
              <a:latin typeface="Calibri" panose="020F0502020204030204" pitchFamily="34" charset="0"/>
              <a:cs typeface="Calibri" panose="020F0502020204030204" pitchFamily="34" charset="0"/>
            </a:endParaRPr>
          </a:p>
          <a:p>
            <a:pPr lvl="1">
              <a:buFont typeface="Wingdings" panose="05000000000000000000" pitchFamily="2" charset="2"/>
              <a:buChar char="§"/>
            </a:pPr>
            <a:r>
              <a:rPr lang="en-US" sz="2000" dirty="0">
                <a:latin typeface="Calibri" panose="020F0502020204030204" pitchFamily="34" charset="0"/>
                <a:cs typeface="Calibri" panose="020F0502020204030204" pitchFamily="34" charset="0"/>
              </a:rPr>
              <a:t>Defining oversight site scope of the CMDs </a:t>
            </a:r>
          </a:p>
          <a:p>
            <a:pPr lvl="1">
              <a:buFont typeface="Wingdings" panose="05000000000000000000" pitchFamily="2" charset="2"/>
              <a:buChar char="§"/>
            </a:pPr>
            <a:r>
              <a:rPr lang="en-US" sz="2000" dirty="0">
                <a:latin typeface="Calibri" panose="020F0502020204030204" pitchFamily="34" charset="0"/>
                <a:cs typeface="Calibri" panose="020F0502020204030204" pitchFamily="34" charset="0"/>
              </a:rPr>
              <a:t>Ensuring supervisors are assigned to all CMs</a:t>
            </a:r>
          </a:p>
          <a:p>
            <a:pPr marL="59436" indent="0">
              <a:buNone/>
            </a:pPr>
            <a:r>
              <a:rPr lang="en-US" sz="2800" dirty="0">
                <a:latin typeface="Calibri" panose="020F0502020204030204" pitchFamily="34" charset="0"/>
                <a:cs typeface="Calibri" panose="020F0502020204030204" pitchFamily="34" charset="0"/>
              </a:rPr>
              <a:t>Identifying vacancies</a:t>
            </a:r>
          </a:p>
          <a:p>
            <a:pPr marL="745236" lvl="1">
              <a:buFont typeface="Wingdings" panose="05000000000000000000" pitchFamily="2" charset="2"/>
              <a:buChar char="§"/>
            </a:pPr>
            <a:r>
              <a:rPr lang="en-US" sz="2000" dirty="0">
                <a:latin typeface="Calibri" panose="020F0502020204030204" pitchFamily="34" charset="0"/>
                <a:cs typeface="Calibri" panose="020F0502020204030204" pitchFamily="34" charset="0"/>
              </a:rPr>
              <a:t>Care managers, supervisors, intake specialists! </a:t>
            </a:r>
          </a:p>
          <a:p>
            <a:pPr marL="745236" lvl="1">
              <a:buFont typeface="Wingdings" panose="05000000000000000000" pitchFamily="2" charset="2"/>
              <a:buChar char="§"/>
            </a:pPr>
            <a:r>
              <a:rPr lang="en-US" sz="2000" dirty="0">
                <a:latin typeface="Calibri" panose="020F0502020204030204" pitchFamily="34" charset="0"/>
                <a:cs typeface="Calibri" panose="020F0502020204030204" pitchFamily="34" charset="0"/>
              </a:rPr>
              <a:t>We are advertising and hiring. </a:t>
            </a:r>
          </a:p>
          <a:p>
            <a:pPr marL="59436" indent="0">
              <a:buNone/>
            </a:pPr>
            <a:r>
              <a:rPr lang="en-US" sz="2800" dirty="0">
                <a:latin typeface="Calibri" panose="020F0502020204030204" pitchFamily="34" charset="0"/>
                <a:cs typeface="Calibri" panose="020F0502020204030204" pitchFamily="34" charset="0"/>
              </a:rPr>
              <a:t>Care Packages </a:t>
            </a:r>
          </a:p>
          <a:p>
            <a:pPr marL="402336" lvl="1" indent="0">
              <a:buNone/>
            </a:pPr>
            <a:endParaRPr lang="en-US" sz="2000" dirty="0"/>
          </a:p>
          <a:p>
            <a:pPr marL="402336" lvl="1" indent="0">
              <a:buNone/>
            </a:pPr>
            <a:endParaRPr lang="en-US" dirty="0"/>
          </a:p>
          <a:p>
            <a:pPr lvl="1"/>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9944-3C54-4824-A6D1-D8B239F41CC3}"/>
              </a:ext>
            </a:extLst>
          </p:cNvPr>
          <p:cNvSpPr>
            <a:spLocks noGrp="1"/>
          </p:cNvSpPr>
          <p:nvPr>
            <p:ph type="title"/>
          </p:nvPr>
        </p:nvSpPr>
        <p:spPr>
          <a:xfrm>
            <a:off x="865969" y="927098"/>
            <a:ext cx="7652665" cy="891192"/>
          </a:xfrm>
        </p:spPr>
        <p:txBody>
          <a:bodyPr/>
          <a:lstStyle/>
          <a:p>
            <a:pPr algn="ctr"/>
            <a:r>
              <a:rPr lang="en-US" b="1" dirty="0"/>
              <a:t>Caseload Assignments in MediSked</a:t>
            </a:r>
          </a:p>
        </p:txBody>
      </p:sp>
      <p:sp>
        <p:nvSpPr>
          <p:cNvPr id="3" name="Content Placeholder 2">
            <a:extLst>
              <a:ext uri="{FF2B5EF4-FFF2-40B4-BE49-F238E27FC236}">
                <a16:creationId xmlns:a16="http://schemas.microsoft.com/office/drawing/2014/main" id="{8017F4EF-D53F-4E85-B9EB-4FA8DB381F8A}"/>
              </a:ext>
            </a:extLst>
          </p:cNvPr>
          <p:cNvSpPr>
            <a:spLocks noGrp="1"/>
          </p:cNvSpPr>
          <p:nvPr>
            <p:ph idx="1"/>
          </p:nvPr>
        </p:nvSpPr>
        <p:spPr>
          <a:xfrm>
            <a:off x="864382" y="2489200"/>
            <a:ext cx="7528128" cy="3530600"/>
          </a:xfrm>
        </p:spPr>
        <p:txBody>
          <a:bodyPr>
            <a:normAutofit/>
          </a:bodyPr>
          <a:lstStyle/>
          <a:p>
            <a:r>
              <a:rPr lang="en-US" sz="3200" dirty="0">
                <a:latin typeface="Calibri" panose="020F0502020204030204" pitchFamily="34" charset="0"/>
                <a:cs typeface="Calibri" panose="020F0502020204030204" pitchFamily="34" charset="0"/>
              </a:rPr>
              <a:t>The next step!</a:t>
            </a:r>
          </a:p>
          <a:p>
            <a:r>
              <a:rPr lang="en-US" sz="3200" dirty="0">
                <a:latin typeface="Calibri" panose="020F0502020204030204" pitchFamily="34" charset="0"/>
                <a:cs typeface="Calibri" panose="020F0502020204030204" pitchFamily="34" charset="0"/>
              </a:rPr>
              <a:t>Enrollment from CHOICES to OPWDD to us to MediSked is loaded in. </a:t>
            </a:r>
          </a:p>
          <a:p>
            <a:r>
              <a:rPr lang="en-US" sz="3200" dirty="0">
                <a:latin typeface="Calibri" panose="020F0502020204030204" pitchFamily="34" charset="0"/>
                <a:cs typeface="Calibri" panose="020F0502020204030204" pitchFamily="34" charset="0"/>
              </a:rPr>
              <a:t>Keep those enrollments into CHOICES flowing.  </a:t>
            </a:r>
          </a:p>
        </p:txBody>
      </p:sp>
      <p:sp>
        <p:nvSpPr>
          <p:cNvPr id="4" name="Footer Placeholder 3">
            <a:extLst>
              <a:ext uri="{FF2B5EF4-FFF2-40B4-BE49-F238E27FC236}">
                <a16:creationId xmlns:a16="http://schemas.microsoft.com/office/drawing/2014/main" id="{5A6BD06E-B65C-4309-B711-C50B68CFAF6D}"/>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CCFBF20C-3060-4F78-B389-E2C175E4E8FD}"/>
              </a:ext>
            </a:extLst>
          </p:cNvPr>
          <p:cNvSpPr>
            <a:spLocks noGrp="1"/>
          </p:cNvSpPr>
          <p:nvPr>
            <p:ph type="sldNum" sz="quarter" idx="12"/>
          </p:nvPr>
        </p:nvSpPr>
        <p:spPr/>
        <p:txBody>
          <a:bodyPr/>
          <a:lstStyle/>
          <a:p>
            <a:fld id="{F829FE2B-783B-4783-8EF1-E942FFA4CC5B}" type="slidenum">
              <a:rPr lang="en-US" smtClean="0"/>
              <a:pPr/>
              <a:t>12</a:t>
            </a:fld>
            <a:endParaRPr lang="en-US" dirty="0"/>
          </a:p>
        </p:txBody>
      </p:sp>
    </p:spTree>
    <p:extLst>
      <p:ext uri="{BB962C8B-B14F-4D97-AF65-F5344CB8AC3E}">
        <p14:creationId xmlns:p14="http://schemas.microsoft.com/office/powerpoint/2010/main" val="344348859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9944-3C54-4824-A6D1-D8B239F41CC3}"/>
              </a:ext>
            </a:extLst>
          </p:cNvPr>
          <p:cNvSpPr>
            <a:spLocks noGrp="1"/>
          </p:cNvSpPr>
          <p:nvPr>
            <p:ph type="title"/>
          </p:nvPr>
        </p:nvSpPr>
        <p:spPr>
          <a:xfrm>
            <a:off x="865969" y="927098"/>
            <a:ext cx="7652665" cy="891192"/>
          </a:xfrm>
        </p:spPr>
        <p:txBody>
          <a:bodyPr/>
          <a:lstStyle/>
          <a:p>
            <a:pPr algn="ctr"/>
            <a:r>
              <a:rPr lang="en-US" sz="2800" b="1" dirty="0"/>
              <a:t>Updates on Caseloads &amp; Vacancies </a:t>
            </a:r>
          </a:p>
        </p:txBody>
      </p:sp>
      <p:sp>
        <p:nvSpPr>
          <p:cNvPr id="3" name="Content Placeholder 2">
            <a:extLst>
              <a:ext uri="{FF2B5EF4-FFF2-40B4-BE49-F238E27FC236}">
                <a16:creationId xmlns:a16="http://schemas.microsoft.com/office/drawing/2014/main" id="{8017F4EF-D53F-4E85-B9EB-4FA8DB381F8A}"/>
              </a:ext>
            </a:extLst>
          </p:cNvPr>
          <p:cNvSpPr>
            <a:spLocks noGrp="1"/>
          </p:cNvSpPr>
          <p:nvPr>
            <p:ph idx="1"/>
          </p:nvPr>
        </p:nvSpPr>
        <p:spPr>
          <a:xfrm>
            <a:off x="864382" y="2489200"/>
            <a:ext cx="7528128" cy="3530600"/>
          </a:xfrm>
        </p:spPr>
        <p:txBody>
          <a:bodyPr>
            <a:normAutofit fontScale="92500" lnSpcReduction="20000"/>
          </a:bodyPr>
          <a:lstStyle/>
          <a:p>
            <a:r>
              <a:rPr lang="en-US" sz="2800" dirty="0">
                <a:latin typeface="Calibri" panose="020F0502020204030204" pitchFamily="34" charset="0"/>
                <a:cs typeface="Calibri" panose="020F0502020204030204" pitchFamily="34" charset="0"/>
              </a:rPr>
              <a:t>Remember we are all one entity and caseloads are no longer tied to an agency site. Relationships with CM are the most important.  </a:t>
            </a: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Caseload assignment will be the focus of next week. </a:t>
            </a:r>
          </a:p>
          <a:p>
            <a:pPr marL="0" indent="0">
              <a:buNone/>
            </a:pPr>
            <a:r>
              <a:rPr lang="en-US" sz="2800" dirty="0">
                <a:latin typeface="Calibri" panose="020F0502020204030204" pitchFamily="34" charset="0"/>
                <a:cs typeface="Calibri" panose="020F0502020204030204" pitchFamily="34" charset="0"/>
              </a:rPr>
              <a:t> </a:t>
            </a:r>
          </a:p>
          <a:p>
            <a:r>
              <a:rPr lang="en-US" sz="2800" dirty="0">
                <a:latin typeface="Calibri" panose="020F0502020204030204" pitchFamily="34" charset="0"/>
                <a:cs typeface="Calibri" panose="020F0502020204030204" pitchFamily="34" charset="0"/>
              </a:rPr>
              <a:t>OT, approved by supervisors is permitted to cover the needs of individuals and families who need coverage. </a:t>
            </a:r>
          </a:p>
        </p:txBody>
      </p:sp>
      <p:sp>
        <p:nvSpPr>
          <p:cNvPr id="4" name="Footer Placeholder 3">
            <a:extLst>
              <a:ext uri="{FF2B5EF4-FFF2-40B4-BE49-F238E27FC236}">
                <a16:creationId xmlns:a16="http://schemas.microsoft.com/office/drawing/2014/main" id="{5A6BD06E-B65C-4309-B711-C50B68CFAF6D}"/>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CCFBF20C-3060-4F78-B389-E2C175E4E8FD}"/>
              </a:ext>
            </a:extLst>
          </p:cNvPr>
          <p:cNvSpPr>
            <a:spLocks noGrp="1"/>
          </p:cNvSpPr>
          <p:nvPr>
            <p:ph type="sldNum" sz="quarter" idx="12"/>
          </p:nvPr>
        </p:nvSpPr>
        <p:spPr/>
        <p:txBody>
          <a:bodyPr/>
          <a:lstStyle/>
          <a:p>
            <a:fld id="{F829FE2B-783B-4783-8EF1-E942FFA4CC5B}" type="slidenum">
              <a:rPr lang="en-US" smtClean="0"/>
              <a:pPr/>
              <a:t>13</a:t>
            </a:fld>
            <a:endParaRPr lang="en-US" dirty="0"/>
          </a:p>
        </p:txBody>
      </p:sp>
    </p:spTree>
    <p:extLst>
      <p:ext uri="{BB962C8B-B14F-4D97-AF65-F5344CB8AC3E}">
        <p14:creationId xmlns:p14="http://schemas.microsoft.com/office/powerpoint/2010/main" val="134769421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1489E-C398-4B2E-8897-90BB49C9AB9C}"/>
              </a:ext>
            </a:extLst>
          </p:cNvPr>
          <p:cNvSpPr>
            <a:spLocks noGrp="1"/>
          </p:cNvSpPr>
          <p:nvPr>
            <p:ph type="title"/>
          </p:nvPr>
        </p:nvSpPr>
        <p:spPr>
          <a:xfrm>
            <a:off x="865970" y="927098"/>
            <a:ext cx="7348882" cy="709865"/>
          </a:xfrm>
        </p:spPr>
        <p:txBody>
          <a:bodyPr/>
          <a:lstStyle/>
          <a:p>
            <a:pPr algn="ctr"/>
            <a:r>
              <a:rPr lang="en-US" b="1" dirty="0"/>
              <a:t>Email Security </a:t>
            </a:r>
          </a:p>
        </p:txBody>
      </p:sp>
      <p:sp>
        <p:nvSpPr>
          <p:cNvPr id="3" name="Content Placeholder 2">
            <a:extLst>
              <a:ext uri="{FF2B5EF4-FFF2-40B4-BE49-F238E27FC236}">
                <a16:creationId xmlns:a16="http://schemas.microsoft.com/office/drawing/2014/main" id="{A5C1C8C1-4AE8-4A9C-AC64-615069128D98}"/>
              </a:ext>
            </a:extLst>
          </p:cNvPr>
          <p:cNvSpPr>
            <a:spLocks noGrp="1"/>
          </p:cNvSpPr>
          <p:nvPr>
            <p:ph idx="1"/>
          </p:nvPr>
        </p:nvSpPr>
        <p:spPr>
          <a:xfrm>
            <a:off x="864382" y="2489200"/>
            <a:ext cx="7534824" cy="3530600"/>
          </a:xfrm>
        </p:spPr>
        <p:txBody>
          <a:bodyPr/>
          <a:lstStyle/>
          <a:p>
            <a:pPr algn="ctr"/>
            <a:endParaRPr lang="en-US" dirty="0"/>
          </a:p>
          <a:p>
            <a:pPr algn="ctr"/>
            <a:endParaRPr lang="en-US" dirty="0"/>
          </a:p>
          <a:p>
            <a:pPr marL="0" indent="0" algn="ctr">
              <a:buNone/>
            </a:pPr>
            <a:r>
              <a:rPr lang="en-US" sz="3600" dirty="0"/>
              <a:t>Use the work “</a:t>
            </a:r>
            <a:r>
              <a:rPr lang="en-US" sz="3600" b="1" dirty="0"/>
              <a:t>encrypt</a:t>
            </a:r>
            <a:r>
              <a:rPr lang="en-US" sz="3600" dirty="0"/>
              <a:t>” in your subject. </a:t>
            </a:r>
          </a:p>
        </p:txBody>
      </p:sp>
      <p:sp>
        <p:nvSpPr>
          <p:cNvPr id="4" name="Footer Placeholder 3">
            <a:extLst>
              <a:ext uri="{FF2B5EF4-FFF2-40B4-BE49-F238E27FC236}">
                <a16:creationId xmlns:a16="http://schemas.microsoft.com/office/drawing/2014/main" id="{FE72D7C2-B96C-4169-A096-19F32C5A81CA}"/>
              </a:ext>
            </a:extLst>
          </p:cNvPr>
          <p:cNvSpPr>
            <a:spLocks noGrp="1"/>
          </p:cNvSpPr>
          <p:nvPr>
            <p:ph type="ftr" sz="quarter" idx="11"/>
          </p:nvPr>
        </p:nvSpPr>
        <p:spPr/>
        <p:txBody>
          <a:bodyPr/>
          <a:lstStyle/>
          <a:p>
            <a:r>
              <a:rPr lang="en-US"/>
              <a:t>Proprietary Information for CDNY</a:t>
            </a:r>
            <a:endParaRPr lang="en-US" dirty="0"/>
          </a:p>
        </p:txBody>
      </p:sp>
      <p:sp>
        <p:nvSpPr>
          <p:cNvPr id="5" name="Slide Number Placeholder 4">
            <a:extLst>
              <a:ext uri="{FF2B5EF4-FFF2-40B4-BE49-F238E27FC236}">
                <a16:creationId xmlns:a16="http://schemas.microsoft.com/office/drawing/2014/main" id="{78EECA58-07E9-4F1E-8585-96B595062159}"/>
              </a:ext>
            </a:extLst>
          </p:cNvPr>
          <p:cNvSpPr>
            <a:spLocks noGrp="1"/>
          </p:cNvSpPr>
          <p:nvPr>
            <p:ph type="sldNum" sz="quarter" idx="12"/>
          </p:nvPr>
        </p:nvSpPr>
        <p:spPr/>
        <p:txBody>
          <a:bodyPr/>
          <a:lstStyle/>
          <a:p>
            <a:fld id="{F829FE2B-783B-4783-8EF1-E942FFA4CC5B}" type="slidenum">
              <a:rPr lang="en-US" smtClean="0"/>
              <a:pPr/>
              <a:t>14</a:t>
            </a:fld>
            <a:endParaRPr lang="en-US" dirty="0"/>
          </a:p>
        </p:txBody>
      </p:sp>
    </p:spTree>
    <p:extLst>
      <p:ext uri="{BB962C8B-B14F-4D97-AF65-F5344CB8AC3E}">
        <p14:creationId xmlns:p14="http://schemas.microsoft.com/office/powerpoint/2010/main" val="416076642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91242-F956-4D95-8DB5-B5A8CEB4934C}"/>
              </a:ext>
            </a:extLst>
          </p:cNvPr>
          <p:cNvSpPr>
            <a:spLocks noGrp="1"/>
          </p:cNvSpPr>
          <p:nvPr>
            <p:ph type="title"/>
          </p:nvPr>
        </p:nvSpPr>
        <p:spPr>
          <a:xfrm>
            <a:off x="865969" y="927098"/>
            <a:ext cx="7768875" cy="709865"/>
          </a:xfrm>
        </p:spPr>
        <p:txBody>
          <a:bodyPr/>
          <a:lstStyle/>
          <a:p>
            <a:pPr algn="ctr"/>
            <a:r>
              <a:rPr lang="en-US" b="1" dirty="0"/>
              <a:t>CHOICES ACCESS </a:t>
            </a:r>
          </a:p>
        </p:txBody>
      </p:sp>
      <p:sp>
        <p:nvSpPr>
          <p:cNvPr id="3" name="Content Placeholder 2">
            <a:extLst>
              <a:ext uri="{FF2B5EF4-FFF2-40B4-BE49-F238E27FC236}">
                <a16:creationId xmlns:a16="http://schemas.microsoft.com/office/drawing/2014/main" id="{F7FDF87E-18B5-470B-873F-7E1092944CD3}"/>
              </a:ext>
            </a:extLst>
          </p:cNvPr>
          <p:cNvSpPr>
            <a:spLocks noGrp="1"/>
          </p:cNvSpPr>
          <p:nvPr>
            <p:ph idx="1"/>
          </p:nvPr>
        </p:nvSpPr>
        <p:spPr>
          <a:xfrm>
            <a:off x="590843" y="2489199"/>
            <a:ext cx="8044001" cy="4036961"/>
          </a:xfrm>
        </p:spPr>
        <p:txBody>
          <a:bodyPr/>
          <a:lstStyle/>
          <a:p>
            <a:pPr lvl="0"/>
            <a:endParaRPr lang="en-US" dirty="0"/>
          </a:p>
          <a:p>
            <a:pPr lvl="0"/>
            <a:r>
              <a:rPr lang="en-US" dirty="0"/>
              <a:t>User Access Requests (UARs) need to be submitted to </a:t>
            </a:r>
            <a:r>
              <a:rPr lang="en-US" u="sng" dirty="0">
                <a:hlinkClick r:id="rId2"/>
              </a:rPr>
              <a:t>kcunningham@caredesignny.org</a:t>
            </a:r>
            <a:r>
              <a:rPr lang="en-US" dirty="0"/>
              <a:t> in order to have access to CHOICES after June 30.  Forms and instructions were e-mailed to Care Managers as well as Supervisors and Directors (to Care Design e-mail addresses).</a:t>
            </a:r>
          </a:p>
          <a:p>
            <a:pPr lvl="0"/>
            <a:endParaRPr lang="en-US" dirty="0"/>
          </a:p>
          <a:p>
            <a:r>
              <a:rPr lang="en-US" dirty="0"/>
              <a:t>  Please, please, please review the instructions that accompany the forms. ad to return about 25% of those we have received back to the user for correction.  We’ve returned some of them more than once.</a:t>
            </a:r>
          </a:p>
        </p:txBody>
      </p:sp>
      <p:sp>
        <p:nvSpPr>
          <p:cNvPr id="4" name="Footer Placeholder 3">
            <a:extLst>
              <a:ext uri="{FF2B5EF4-FFF2-40B4-BE49-F238E27FC236}">
                <a16:creationId xmlns:a16="http://schemas.microsoft.com/office/drawing/2014/main" id="{2ECD8FB2-6E9F-4145-90E5-7ED7EF6FC170}"/>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F275D4ED-C799-4828-8D68-7667F723F2BA}"/>
              </a:ext>
            </a:extLst>
          </p:cNvPr>
          <p:cNvSpPr>
            <a:spLocks noGrp="1"/>
          </p:cNvSpPr>
          <p:nvPr>
            <p:ph type="sldNum" sz="quarter" idx="12"/>
          </p:nvPr>
        </p:nvSpPr>
        <p:spPr/>
        <p:txBody>
          <a:bodyPr/>
          <a:lstStyle/>
          <a:p>
            <a:fld id="{F829FE2B-783B-4783-8EF1-E942FFA4CC5B}" type="slidenum">
              <a:rPr lang="en-US" smtClean="0"/>
              <a:pPr/>
              <a:t>15</a:t>
            </a:fld>
            <a:endParaRPr lang="en-US" dirty="0"/>
          </a:p>
        </p:txBody>
      </p:sp>
    </p:spTree>
    <p:extLst>
      <p:ext uri="{BB962C8B-B14F-4D97-AF65-F5344CB8AC3E}">
        <p14:creationId xmlns:p14="http://schemas.microsoft.com/office/powerpoint/2010/main" val="260032021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CECB-3DDA-4483-ACDF-926DA494E4BD}"/>
              </a:ext>
            </a:extLst>
          </p:cNvPr>
          <p:cNvSpPr>
            <a:spLocks noGrp="1"/>
          </p:cNvSpPr>
          <p:nvPr>
            <p:ph type="title"/>
          </p:nvPr>
        </p:nvSpPr>
        <p:spPr>
          <a:xfrm>
            <a:off x="865970" y="927097"/>
            <a:ext cx="7120282" cy="997567"/>
          </a:xfrm>
        </p:spPr>
        <p:txBody>
          <a:bodyPr/>
          <a:lstStyle/>
          <a:p>
            <a:pPr algn="ctr"/>
            <a:r>
              <a:rPr lang="en-US" b="1" dirty="0"/>
              <a:t>More CHOICES Info</a:t>
            </a:r>
          </a:p>
        </p:txBody>
      </p:sp>
      <p:sp>
        <p:nvSpPr>
          <p:cNvPr id="3" name="Content Placeholder 2">
            <a:extLst>
              <a:ext uri="{FF2B5EF4-FFF2-40B4-BE49-F238E27FC236}">
                <a16:creationId xmlns:a16="http://schemas.microsoft.com/office/drawing/2014/main" id="{A5F02273-5C0C-415A-9D17-141B44CD142C}"/>
              </a:ext>
            </a:extLst>
          </p:cNvPr>
          <p:cNvSpPr>
            <a:spLocks noGrp="1"/>
          </p:cNvSpPr>
          <p:nvPr>
            <p:ph idx="1"/>
          </p:nvPr>
        </p:nvSpPr>
        <p:spPr>
          <a:xfrm>
            <a:off x="864382" y="2489200"/>
            <a:ext cx="7121870" cy="3530600"/>
          </a:xfrm>
        </p:spPr>
        <p:txBody>
          <a:bodyPr>
            <a:normAutofit/>
          </a:bodyPr>
          <a:lstStyle/>
          <a:p>
            <a:pPr lvl="1"/>
            <a:r>
              <a:rPr lang="en-US" dirty="0"/>
              <a:t>If you have CHOICES access </a:t>
            </a:r>
            <a:r>
              <a:rPr lang="en-US" b="1" dirty="0"/>
              <a:t>that was established under a former name (</a:t>
            </a:r>
            <a:r>
              <a:rPr lang="en-US" dirty="0"/>
              <a:t>maiden name, etc.), we recommend including “(maiden name: xxxx)” after your current last name in the last name field.</a:t>
            </a:r>
            <a:endParaRPr lang="en-US" sz="1400" dirty="0"/>
          </a:p>
          <a:p>
            <a:pPr marL="0" indent="0">
              <a:buNone/>
            </a:pPr>
            <a:r>
              <a:rPr lang="en-US" dirty="0"/>
              <a:t> </a:t>
            </a:r>
            <a:endParaRPr lang="en-US" sz="1600" dirty="0"/>
          </a:p>
          <a:p>
            <a:pPr lvl="1"/>
            <a:r>
              <a:rPr lang="en-US" dirty="0"/>
              <a:t>If you had CHOICES access but you cannot log in due to password issues or if you have been trying to get your account reactivated by OPWDD, </a:t>
            </a:r>
            <a:r>
              <a:rPr lang="en-US" b="1" dirty="0"/>
              <a:t>you should complete the form for a first-time user</a:t>
            </a:r>
            <a:r>
              <a:rPr lang="en-US" dirty="0"/>
              <a:t>.  In Section 2 of the UAR, there is a field that asks if you have had access to any OPWDD systems before – you can indicate there that you have had CHOICES access but that it is currently inactive or whatever the case may be.</a:t>
            </a:r>
            <a:endParaRPr lang="en-US" sz="1400" dirty="0"/>
          </a:p>
          <a:p>
            <a:endParaRPr lang="en-US" sz="1600" dirty="0"/>
          </a:p>
          <a:p>
            <a:endParaRPr lang="en-US" dirty="0"/>
          </a:p>
        </p:txBody>
      </p:sp>
      <p:sp>
        <p:nvSpPr>
          <p:cNvPr id="4" name="Footer Placeholder 3">
            <a:extLst>
              <a:ext uri="{FF2B5EF4-FFF2-40B4-BE49-F238E27FC236}">
                <a16:creationId xmlns:a16="http://schemas.microsoft.com/office/drawing/2014/main" id="{8FA4A044-7235-455C-9E50-133396AF06B8}"/>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13507E78-D17A-4907-8188-0FA7E710E312}"/>
              </a:ext>
            </a:extLst>
          </p:cNvPr>
          <p:cNvSpPr>
            <a:spLocks noGrp="1"/>
          </p:cNvSpPr>
          <p:nvPr>
            <p:ph type="sldNum" sz="quarter" idx="12"/>
          </p:nvPr>
        </p:nvSpPr>
        <p:spPr/>
        <p:txBody>
          <a:bodyPr/>
          <a:lstStyle/>
          <a:p>
            <a:fld id="{F829FE2B-783B-4783-8EF1-E942FFA4CC5B}" type="slidenum">
              <a:rPr lang="en-US" smtClean="0"/>
              <a:pPr/>
              <a:t>16</a:t>
            </a:fld>
            <a:endParaRPr lang="en-US" dirty="0"/>
          </a:p>
        </p:txBody>
      </p:sp>
    </p:spTree>
    <p:extLst>
      <p:ext uri="{BB962C8B-B14F-4D97-AF65-F5344CB8AC3E}">
        <p14:creationId xmlns:p14="http://schemas.microsoft.com/office/powerpoint/2010/main" val="361232757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9C4B6-C854-40AD-94E4-642479F80288}"/>
              </a:ext>
            </a:extLst>
          </p:cNvPr>
          <p:cNvSpPr>
            <a:spLocks noGrp="1"/>
          </p:cNvSpPr>
          <p:nvPr>
            <p:ph type="title"/>
          </p:nvPr>
        </p:nvSpPr>
        <p:spPr>
          <a:xfrm>
            <a:off x="865970" y="927098"/>
            <a:ext cx="7673346" cy="931199"/>
          </a:xfrm>
        </p:spPr>
        <p:txBody>
          <a:bodyPr/>
          <a:lstStyle/>
          <a:p>
            <a:pPr algn="ctr"/>
            <a:r>
              <a:rPr lang="en-US" b="1" dirty="0"/>
              <a:t>More CHOICES Info</a:t>
            </a:r>
          </a:p>
        </p:txBody>
      </p:sp>
      <p:sp>
        <p:nvSpPr>
          <p:cNvPr id="3" name="Content Placeholder 2">
            <a:extLst>
              <a:ext uri="{FF2B5EF4-FFF2-40B4-BE49-F238E27FC236}">
                <a16:creationId xmlns:a16="http://schemas.microsoft.com/office/drawing/2014/main" id="{4A1FAB3A-B3B7-430E-9ED8-D93C6866F88C}"/>
              </a:ext>
            </a:extLst>
          </p:cNvPr>
          <p:cNvSpPr>
            <a:spLocks noGrp="1"/>
          </p:cNvSpPr>
          <p:nvPr>
            <p:ph idx="1"/>
          </p:nvPr>
        </p:nvSpPr>
        <p:spPr>
          <a:xfrm>
            <a:off x="864382" y="2489200"/>
            <a:ext cx="7527450" cy="3530600"/>
          </a:xfrm>
        </p:spPr>
        <p:txBody>
          <a:bodyPr/>
          <a:lstStyle/>
          <a:p>
            <a:r>
              <a:rPr lang="en-US" dirty="0"/>
              <a:t>If you open the UAR and find that </a:t>
            </a:r>
            <a:r>
              <a:rPr lang="en-US" b="1" dirty="0"/>
              <a:t>the agency name did not automatically fill in</a:t>
            </a:r>
            <a:r>
              <a:rPr lang="en-US" dirty="0"/>
              <a:t>, you can either type in Care Design New York, or </a:t>
            </a:r>
            <a:r>
              <a:rPr lang="en-US" b="1" dirty="0"/>
              <a:t>try switching to Chrome </a:t>
            </a:r>
            <a:r>
              <a:rPr lang="en-US" dirty="0"/>
              <a:t>as your browser and try to open it again.</a:t>
            </a:r>
          </a:p>
          <a:p>
            <a:endParaRPr lang="en-US" dirty="0"/>
          </a:p>
          <a:p>
            <a:r>
              <a:rPr lang="en-US" b="1" dirty="0"/>
              <a:t>PLEASE include both your middle initial if you have one, or type an “X” in the middle initial field </a:t>
            </a:r>
            <a:r>
              <a:rPr lang="en-US" b="1" dirty="0">
                <a:solidFill>
                  <a:srgbClr val="FF0000"/>
                </a:solidFill>
              </a:rPr>
              <a:t>AND</a:t>
            </a:r>
            <a:r>
              <a:rPr lang="en-US" b="1" dirty="0"/>
              <a:t> your Care Design e-mail address. </a:t>
            </a:r>
            <a:r>
              <a:rPr lang="en-US" dirty="0"/>
              <a:t> OPWDD will not process forms that lack these items and these seem to be the common issues with forms that were not completed correctly.</a:t>
            </a:r>
          </a:p>
          <a:p>
            <a:endParaRPr lang="en-US" dirty="0"/>
          </a:p>
        </p:txBody>
      </p:sp>
      <p:sp>
        <p:nvSpPr>
          <p:cNvPr id="4" name="Footer Placeholder 3">
            <a:extLst>
              <a:ext uri="{FF2B5EF4-FFF2-40B4-BE49-F238E27FC236}">
                <a16:creationId xmlns:a16="http://schemas.microsoft.com/office/drawing/2014/main" id="{B66C8F14-40D5-44E5-B47C-91A049E138F3}"/>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292782F3-289D-42F5-AE2E-C97655215EED}"/>
              </a:ext>
            </a:extLst>
          </p:cNvPr>
          <p:cNvSpPr>
            <a:spLocks noGrp="1"/>
          </p:cNvSpPr>
          <p:nvPr>
            <p:ph type="sldNum" sz="quarter" idx="12"/>
          </p:nvPr>
        </p:nvSpPr>
        <p:spPr/>
        <p:txBody>
          <a:bodyPr/>
          <a:lstStyle/>
          <a:p>
            <a:fld id="{F829FE2B-783B-4783-8EF1-E942FFA4CC5B}" type="slidenum">
              <a:rPr lang="en-US" smtClean="0"/>
              <a:pPr/>
              <a:t>17</a:t>
            </a:fld>
            <a:endParaRPr lang="en-US" dirty="0"/>
          </a:p>
        </p:txBody>
      </p:sp>
    </p:spTree>
    <p:extLst>
      <p:ext uri="{BB962C8B-B14F-4D97-AF65-F5344CB8AC3E}">
        <p14:creationId xmlns:p14="http://schemas.microsoft.com/office/powerpoint/2010/main" val="407463318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92C6A-C4E3-4303-9D74-6E78811F142E}"/>
              </a:ext>
            </a:extLst>
          </p:cNvPr>
          <p:cNvSpPr>
            <a:spLocks noGrp="1"/>
          </p:cNvSpPr>
          <p:nvPr>
            <p:ph type="title"/>
          </p:nvPr>
        </p:nvSpPr>
        <p:spPr>
          <a:xfrm>
            <a:off x="865969" y="927098"/>
            <a:ext cx="7312011" cy="872205"/>
          </a:xfrm>
        </p:spPr>
        <p:txBody>
          <a:bodyPr/>
          <a:lstStyle/>
          <a:p>
            <a:pPr algn="ctr"/>
            <a:r>
              <a:rPr lang="en-US" b="1" dirty="0"/>
              <a:t>CHOICES Wrap Up </a:t>
            </a:r>
          </a:p>
        </p:txBody>
      </p:sp>
      <p:sp>
        <p:nvSpPr>
          <p:cNvPr id="3" name="Content Placeholder 2">
            <a:extLst>
              <a:ext uri="{FF2B5EF4-FFF2-40B4-BE49-F238E27FC236}">
                <a16:creationId xmlns:a16="http://schemas.microsoft.com/office/drawing/2014/main" id="{A37D06C8-17C6-4105-92FC-59F04A2454FD}"/>
              </a:ext>
            </a:extLst>
          </p:cNvPr>
          <p:cNvSpPr>
            <a:spLocks noGrp="1"/>
          </p:cNvSpPr>
          <p:nvPr>
            <p:ph idx="1"/>
          </p:nvPr>
        </p:nvSpPr>
        <p:spPr>
          <a:xfrm>
            <a:off x="864381" y="2489200"/>
            <a:ext cx="7468457" cy="3530600"/>
          </a:xfrm>
        </p:spPr>
        <p:txBody>
          <a:bodyPr/>
          <a:lstStyle/>
          <a:p>
            <a:endParaRPr lang="en-US" dirty="0"/>
          </a:p>
          <a:p>
            <a:r>
              <a:rPr lang="en-US" dirty="0"/>
              <a:t>If your title </a:t>
            </a:r>
            <a:r>
              <a:rPr lang="en-US" b="1" dirty="0"/>
              <a:t>is not exactly correct </a:t>
            </a:r>
            <a:r>
              <a:rPr lang="en-US" dirty="0"/>
              <a:t>in the title field (for example, if you are a Care Manager Director and it says Care Manager Supervisor), </a:t>
            </a:r>
            <a:r>
              <a:rPr lang="en-US" b="1" dirty="0">
                <a:solidFill>
                  <a:srgbClr val="FF0000"/>
                </a:solidFill>
              </a:rPr>
              <a:t>please change the title on the form in Section 1</a:t>
            </a:r>
            <a:r>
              <a:rPr lang="en-US" dirty="0"/>
              <a:t>. </a:t>
            </a:r>
          </a:p>
          <a:p>
            <a:pPr marL="0" indent="0">
              <a:buNone/>
            </a:pPr>
            <a:r>
              <a:rPr lang="en-US" dirty="0"/>
              <a:t> </a:t>
            </a:r>
          </a:p>
          <a:p>
            <a:r>
              <a:rPr lang="en-US" dirty="0"/>
              <a:t>Be aware that there is no corresponding role in CHOICES – Supervisors and above should be requesting the CCO Supervisor role, which should already be selected for you in the drop-down on the form you were sent.  If not, you can select it.</a:t>
            </a:r>
          </a:p>
          <a:p>
            <a:endParaRPr lang="en-US" dirty="0"/>
          </a:p>
        </p:txBody>
      </p:sp>
      <p:sp>
        <p:nvSpPr>
          <p:cNvPr id="4" name="Footer Placeholder 3">
            <a:extLst>
              <a:ext uri="{FF2B5EF4-FFF2-40B4-BE49-F238E27FC236}">
                <a16:creationId xmlns:a16="http://schemas.microsoft.com/office/drawing/2014/main" id="{B877268D-CE53-4299-9C78-E5101E1C9317}"/>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4997ED8D-4BA3-4785-B437-544AC0623A13}"/>
              </a:ext>
            </a:extLst>
          </p:cNvPr>
          <p:cNvSpPr>
            <a:spLocks noGrp="1"/>
          </p:cNvSpPr>
          <p:nvPr>
            <p:ph type="sldNum" sz="quarter" idx="12"/>
          </p:nvPr>
        </p:nvSpPr>
        <p:spPr/>
        <p:txBody>
          <a:bodyPr/>
          <a:lstStyle/>
          <a:p>
            <a:fld id="{F829FE2B-783B-4783-8EF1-E942FFA4CC5B}" type="slidenum">
              <a:rPr lang="en-US" smtClean="0"/>
              <a:pPr/>
              <a:t>18</a:t>
            </a:fld>
            <a:endParaRPr lang="en-US" dirty="0"/>
          </a:p>
        </p:txBody>
      </p:sp>
    </p:spTree>
    <p:extLst>
      <p:ext uri="{BB962C8B-B14F-4D97-AF65-F5344CB8AC3E}">
        <p14:creationId xmlns:p14="http://schemas.microsoft.com/office/powerpoint/2010/main" val="355904795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DB351-C153-4B49-986E-872862F3DF37}"/>
              </a:ext>
            </a:extLst>
          </p:cNvPr>
          <p:cNvSpPr>
            <a:spLocks noGrp="1"/>
          </p:cNvSpPr>
          <p:nvPr>
            <p:ph type="title"/>
          </p:nvPr>
        </p:nvSpPr>
        <p:spPr>
          <a:xfrm>
            <a:off x="864382" y="956595"/>
            <a:ext cx="7437372" cy="901702"/>
          </a:xfrm>
        </p:spPr>
        <p:txBody>
          <a:bodyPr/>
          <a:lstStyle/>
          <a:p>
            <a:pPr algn="ctr"/>
            <a:r>
              <a:rPr lang="en-US" b="1" dirty="0"/>
              <a:t>Benefits &amp; Entitlements Support </a:t>
            </a:r>
          </a:p>
        </p:txBody>
      </p:sp>
      <p:sp>
        <p:nvSpPr>
          <p:cNvPr id="3" name="Content Placeholder 2">
            <a:extLst>
              <a:ext uri="{FF2B5EF4-FFF2-40B4-BE49-F238E27FC236}">
                <a16:creationId xmlns:a16="http://schemas.microsoft.com/office/drawing/2014/main" id="{F5C1BA62-5735-4F54-83F7-E7B50B015E76}"/>
              </a:ext>
            </a:extLst>
          </p:cNvPr>
          <p:cNvSpPr>
            <a:spLocks noGrp="1"/>
          </p:cNvSpPr>
          <p:nvPr>
            <p:ph idx="1"/>
          </p:nvPr>
        </p:nvSpPr>
        <p:spPr>
          <a:xfrm>
            <a:off x="864382" y="2489200"/>
            <a:ext cx="6967012" cy="3530600"/>
          </a:xfrm>
        </p:spPr>
        <p:txBody>
          <a:bodyPr/>
          <a:lstStyle/>
          <a:p>
            <a:r>
              <a:rPr lang="en-US" dirty="0"/>
              <a:t>We have </a:t>
            </a:r>
            <a:r>
              <a:rPr lang="en-US" b="1" dirty="0"/>
              <a:t>hired five Benefits &amp; Entitlements Specialists </a:t>
            </a:r>
            <a:r>
              <a:rPr lang="en-US" dirty="0"/>
              <a:t>so far with one more to go.  </a:t>
            </a:r>
          </a:p>
          <a:p>
            <a:endParaRPr lang="en-US" dirty="0"/>
          </a:p>
          <a:p>
            <a:r>
              <a:rPr lang="en-US" dirty="0"/>
              <a:t>These will be your go-to folks for benefits-related issues that you have questions about or need assistance with. </a:t>
            </a:r>
          </a:p>
          <a:p>
            <a:endParaRPr lang="en-US" dirty="0"/>
          </a:p>
          <a:p>
            <a:r>
              <a:rPr lang="en-US" dirty="0"/>
              <a:t> They will be reaching out to you to introduce themselves as they come on board and we will keep you updated as well. </a:t>
            </a:r>
          </a:p>
          <a:p>
            <a:endParaRPr lang="en-US" dirty="0"/>
          </a:p>
        </p:txBody>
      </p:sp>
      <p:sp>
        <p:nvSpPr>
          <p:cNvPr id="4" name="Footer Placeholder 3">
            <a:extLst>
              <a:ext uri="{FF2B5EF4-FFF2-40B4-BE49-F238E27FC236}">
                <a16:creationId xmlns:a16="http://schemas.microsoft.com/office/drawing/2014/main" id="{03741427-D1E9-4C13-AC8E-10C5B9AA44B4}"/>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F46B8AFE-E21A-443B-8FBC-40B51A554D84}"/>
              </a:ext>
            </a:extLst>
          </p:cNvPr>
          <p:cNvSpPr>
            <a:spLocks noGrp="1"/>
          </p:cNvSpPr>
          <p:nvPr>
            <p:ph type="sldNum" sz="quarter" idx="12"/>
          </p:nvPr>
        </p:nvSpPr>
        <p:spPr/>
        <p:txBody>
          <a:bodyPr/>
          <a:lstStyle/>
          <a:p>
            <a:fld id="{F829FE2B-783B-4783-8EF1-E942FFA4CC5B}" type="slidenum">
              <a:rPr lang="en-US" smtClean="0"/>
              <a:pPr/>
              <a:t>19</a:t>
            </a:fld>
            <a:endParaRPr lang="en-US" dirty="0"/>
          </a:p>
        </p:txBody>
      </p:sp>
    </p:spTree>
    <p:extLst>
      <p:ext uri="{BB962C8B-B14F-4D97-AF65-F5344CB8AC3E}">
        <p14:creationId xmlns:p14="http://schemas.microsoft.com/office/powerpoint/2010/main" val="112736502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481" y="1124378"/>
            <a:ext cx="7866993" cy="1008615"/>
          </a:xfrm>
        </p:spPr>
        <p:txBody>
          <a:bodyPr>
            <a:noAutofit/>
          </a:bodyPr>
          <a:lstStyle/>
          <a:p>
            <a:pPr algn="ctr"/>
            <a:r>
              <a:rPr lang="en-US" sz="4000" b="1" dirty="0"/>
              <a:t>The Countdown…</a:t>
            </a:r>
            <a:r>
              <a:rPr lang="en-US" sz="4000" b="1" dirty="0">
                <a:latin typeface="Calibri" panose="020F0502020204030204" pitchFamily="34" charset="0"/>
                <a:cs typeface="Calibri" panose="020F0502020204030204" pitchFamily="34" charset="0"/>
              </a:rPr>
              <a:t>11</a:t>
            </a:r>
            <a:r>
              <a:rPr lang="en-US" sz="4000" dirty="0">
                <a:latin typeface="Calibri" panose="020F0502020204030204" pitchFamily="34" charset="0"/>
                <a:cs typeface="Calibri" panose="020F0502020204030204" pitchFamily="34" charset="0"/>
              </a:rPr>
              <a:t> days remaining until Go Live! </a:t>
            </a:r>
            <a:br>
              <a:rPr lang="en-US" sz="4000" dirty="0">
                <a:latin typeface="Calibri" panose="020F0502020204030204" pitchFamily="34" charset="0"/>
                <a:cs typeface="Calibri" panose="020F0502020204030204" pitchFamily="34" charset="0"/>
              </a:rPr>
            </a:br>
            <a:endParaRPr lang="en-US" sz="4000" b="1"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2</a:t>
            </a:fld>
            <a:endParaRPr lang="en-US" dirty="0"/>
          </a:p>
        </p:txBody>
      </p:sp>
      <p:sp>
        <p:nvSpPr>
          <p:cNvPr id="7" name="Content Placeholder 6">
            <a:extLst>
              <a:ext uri="{FF2B5EF4-FFF2-40B4-BE49-F238E27FC236}">
                <a16:creationId xmlns:a16="http://schemas.microsoft.com/office/drawing/2014/main" id="{AE49D23E-ECF6-49AF-999C-A558EA3E12EC}"/>
              </a:ext>
            </a:extLst>
          </p:cNvPr>
          <p:cNvSpPr>
            <a:spLocks noGrp="1"/>
          </p:cNvSpPr>
          <p:nvPr>
            <p:ph idx="1"/>
          </p:nvPr>
        </p:nvSpPr>
        <p:spPr>
          <a:xfrm>
            <a:off x="725213" y="2132993"/>
            <a:ext cx="7651531" cy="4461164"/>
          </a:xfrm>
        </p:spPr>
        <p:txBody>
          <a:bodyPr>
            <a:normAutofit/>
          </a:bodyPr>
          <a:lstStyle/>
          <a:p>
            <a:r>
              <a:rPr lang="en-US" sz="2400" dirty="0">
                <a:latin typeface="Calibri" panose="020F0502020204030204" pitchFamily="34" charset="0"/>
                <a:cs typeface="Calibri" panose="020F0502020204030204" pitchFamily="34" charset="0"/>
              </a:rPr>
              <a:t>Enrollment Update </a:t>
            </a:r>
          </a:p>
          <a:p>
            <a:r>
              <a:rPr lang="en-US" sz="2400" dirty="0">
                <a:latin typeface="Calibri" panose="020F0502020204030204" pitchFamily="34" charset="0"/>
                <a:cs typeface="Calibri" panose="020F0502020204030204" pitchFamily="34" charset="0"/>
              </a:rPr>
              <a:t>Bi Lingual Compensation </a:t>
            </a:r>
          </a:p>
          <a:p>
            <a:r>
              <a:rPr lang="en-US" sz="2400" dirty="0">
                <a:latin typeface="Calibri" panose="020F0502020204030204" pitchFamily="34" charset="0"/>
                <a:cs typeface="Calibri" panose="020F0502020204030204" pitchFamily="34" charset="0"/>
              </a:rPr>
              <a:t>98 Plus Site Locations </a:t>
            </a:r>
          </a:p>
          <a:p>
            <a:r>
              <a:rPr lang="en-US" sz="2400" dirty="0">
                <a:latin typeface="Calibri" panose="020F0502020204030204" pitchFamily="34" charset="0"/>
                <a:cs typeface="Calibri" panose="020F0502020204030204" pitchFamily="34" charset="0"/>
              </a:rPr>
              <a:t>Vacancies and Recruitment </a:t>
            </a:r>
            <a:endParaRPr lang="en-US" sz="22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CDNY Emails &amp; Communication </a:t>
            </a:r>
          </a:p>
          <a:p>
            <a:r>
              <a:rPr lang="en-US" sz="2400" dirty="0">
                <a:latin typeface="Calibri" panose="020F0502020204030204" pitchFamily="34" charset="0"/>
                <a:cs typeface="Calibri" panose="020F0502020204030204" pitchFamily="34" charset="0"/>
              </a:rPr>
              <a:t>Case Load Assignments  </a:t>
            </a:r>
          </a:p>
          <a:p>
            <a:r>
              <a:rPr lang="en-US" sz="2400" dirty="0">
                <a:latin typeface="Calibri" panose="020F0502020204030204" pitchFamily="34" charset="0"/>
                <a:cs typeface="Calibri" panose="020F0502020204030204" pitchFamily="34" charset="0"/>
              </a:rPr>
              <a:t>Choices </a:t>
            </a:r>
          </a:p>
          <a:p>
            <a:r>
              <a:rPr lang="en-US" sz="2400" dirty="0">
                <a:latin typeface="Calibri" panose="020F0502020204030204" pitchFamily="34" charset="0"/>
                <a:cs typeface="Calibri" panose="020F0502020204030204" pitchFamily="34" charset="0"/>
              </a:rPr>
              <a:t>Benefits &amp; Entitlements</a:t>
            </a:r>
          </a:p>
          <a:p>
            <a:r>
              <a:rPr lang="en-US" sz="2400" dirty="0">
                <a:latin typeface="Calibri" panose="020F0502020204030204" pitchFamily="34" charset="0"/>
                <a:cs typeface="Calibri" panose="020F0502020204030204" pitchFamily="34" charset="0"/>
              </a:rPr>
              <a:t>Training </a:t>
            </a:r>
          </a:p>
          <a:p>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pPr marL="402336" lvl="1" indent="0">
              <a:buNone/>
            </a:pPr>
            <a:endParaRPr lang="en-US" sz="2400" dirty="0"/>
          </a:p>
        </p:txBody>
      </p:sp>
    </p:spTree>
    <p:extLst>
      <p:ext uri="{BB962C8B-B14F-4D97-AF65-F5344CB8AC3E}">
        <p14:creationId xmlns:p14="http://schemas.microsoft.com/office/powerpoint/2010/main" val="375741050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7E947-C834-4801-982F-309345D9D635}"/>
              </a:ext>
            </a:extLst>
          </p:cNvPr>
          <p:cNvSpPr>
            <a:spLocks noGrp="1"/>
          </p:cNvSpPr>
          <p:nvPr>
            <p:ph type="title"/>
          </p:nvPr>
        </p:nvSpPr>
        <p:spPr>
          <a:xfrm>
            <a:off x="865970" y="927098"/>
            <a:ext cx="7356256" cy="709865"/>
          </a:xfrm>
        </p:spPr>
        <p:txBody>
          <a:bodyPr/>
          <a:lstStyle/>
          <a:p>
            <a:pPr algn="ctr"/>
            <a:r>
              <a:rPr lang="en-US" b="1" dirty="0"/>
              <a:t>Benefits &amp; Entitlements Support </a:t>
            </a:r>
            <a:endParaRPr lang="en-US" dirty="0"/>
          </a:p>
        </p:txBody>
      </p:sp>
      <p:sp>
        <p:nvSpPr>
          <p:cNvPr id="3" name="Content Placeholder 2">
            <a:extLst>
              <a:ext uri="{FF2B5EF4-FFF2-40B4-BE49-F238E27FC236}">
                <a16:creationId xmlns:a16="http://schemas.microsoft.com/office/drawing/2014/main" id="{E900D901-513C-46A1-9ADF-43DE0E6068F8}"/>
              </a:ext>
            </a:extLst>
          </p:cNvPr>
          <p:cNvSpPr>
            <a:spLocks noGrp="1"/>
          </p:cNvSpPr>
          <p:nvPr>
            <p:ph idx="1"/>
          </p:nvPr>
        </p:nvSpPr>
        <p:spPr>
          <a:xfrm>
            <a:off x="865970" y="2235929"/>
            <a:ext cx="6546683" cy="4275483"/>
          </a:xfrm>
        </p:spPr>
        <p:txBody>
          <a:bodyPr>
            <a:noAutofit/>
          </a:bodyPr>
          <a:lstStyle/>
          <a:p>
            <a:pPr lvl="0"/>
            <a:r>
              <a:rPr lang="en-US" sz="1600" b="1" dirty="0"/>
              <a:t>Ashley Shields</a:t>
            </a:r>
            <a:r>
              <a:rPr lang="en-US" sz="1600" dirty="0"/>
              <a:t>, Albany office, started on Monday this week.  She has already been in contact with some of you regarding your CHOICES access requests – thank you for responding quickly so we can proceed with sending the requests to OPWDD.</a:t>
            </a:r>
          </a:p>
          <a:p>
            <a:pPr lvl="0"/>
            <a:r>
              <a:rPr lang="en-US" sz="1600" b="1" dirty="0"/>
              <a:t>Virginia Schinkel </a:t>
            </a:r>
            <a:r>
              <a:rPr lang="en-US" sz="1600" dirty="0"/>
              <a:t>will start this coming Monday in Long Island.  </a:t>
            </a:r>
          </a:p>
          <a:p>
            <a:pPr lvl="0"/>
            <a:r>
              <a:rPr lang="en-US" sz="1600" b="1" dirty="0"/>
              <a:t>Irene Pagonis </a:t>
            </a:r>
            <a:r>
              <a:rPr lang="en-US" sz="1600" dirty="0"/>
              <a:t>will start on July 2 in Brooklyn.</a:t>
            </a:r>
          </a:p>
          <a:p>
            <a:pPr lvl="0"/>
            <a:r>
              <a:rPr lang="en-US" sz="1600" dirty="0"/>
              <a:t>The </a:t>
            </a:r>
            <a:r>
              <a:rPr lang="en-US" sz="1600" b="1" dirty="0"/>
              <a:t>Manhattan Benefits &amp; Entitlements Specialist </a:t>
            </a:r>
            <a:r>
              <a:rPr lang="en-US" sz="1600" dirty="0"/>
              <a:t>will start on July 16 and we will announce the name shortly.</a:t>
            </a:r>
          </a:p>
          <a:p>
            <a:pPr lvl="0"/>
            <a:r>
              <a:rPr lang="en-US" sz="1600" dirty="0"/>
              <a:t>The </a:t>
            </a:r>
            <a:r>
              <a:rPr lang="en-US" sz="1600" b="1" dirty="0"/>
              <a:t>Upper Hudson Valley Benefits &amp; Entitlements Specialist </a:t>
            </a:r>
            <a:r>
              <a:rPr lang="en-US" sz="1600" dirty="0"/>
              <a:t>will start on August 6 and we will announce this person shortly as well.</a:t>
            </a:r>
          </a:p>
          <a:p>
            <a:r>
              <a:rPr lang="en-US" sz="1600" dirty="0"/>
              <a:t>Interviews have been completed for the </a:t>
            </a:r>
            <a:r>
              <a:rPr lang="en-US" sz="1600" b="1" dirty="0"/>
              <a:t>Yonkers Benefits </a:t>
            </a:r>
            <a:r>
              <a:rPr lang="en-US" sz="1600" dirty="0"/>
              <a:t>&amp; </a:t>
            </a:r>
            <a:r>
              <a:rPr lang="en-US" sz="1600" b="1" dirty="0"/>
              <a:t>Entitlements Specialist </a:t>
            </a:r>
            <a:r>
              <a:rPr lang="en-US" sz="1600" dirty="0"/>
              <a:t>position and we anticipate making the selection within the next week. </a:t>
            </a:r>
          </a:p>
        </p:txBody>
      </p:sp>
      <p:sp>
        <p:nvSpPr>
          <p:cNvPr id="5" name="Slide Number Placeholder 4">
            <a:extLst>
              <a:ext uri="{FF2B5EF4-FFF2-40B4-BE49-F238E27FC236}">
                <a16:creationId xmlns:a16="http://schemas.microsoft.com/office/drawing/2014/main" id="{0E0F432F-9DC5-4F30-9E6E-9C03058BA69C}"/>
              </a:ext>
            </a:extLst>
          </p:cNvPr>
          <p:cNvSpPr>
            <a:spLocks noGrp="1"/>
          </p:cNvSpPr>
          <p:nvPr>
            <p:ph type="sldNum" sz="quarter" idx="12"/>
          </p:nvPr>
        </p:nvSpPr>
        <p:spPr/>
        <p:txBody>
          <a:bodyPr/>
          <a:lstStyle/>
          <a:p>
            <a:fld id="{F829FE2B-783B-4783-8EF1-E942FFA4CC5B}" type="slidenum">
              <a:rPr lang="en-US" smtClean="0"/>
              <a:pPr/>
              <a:t>20</a:t>
            </a:fld>
            <a:endParaRPr lang="en-US" dirty="0"/>
          </a:p>
        </p:txBody>
      </p:sp>
    </p:spTree>
    <p:extLst>
      <p:ext uri="{BB962C8B-B14F-4D97-AF65-F5344CB8AC3E}">
        <p14:creationId xmlns:p14="http://schemas.microsoft.com/office/powerpoint/2010/main" val="167293389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DF1C2-0540-499A-9A0E-1CA8C982DD1A}"/>
              </a:ext>
            </a:extLst>
          </p:cNvPr>
          <p:cNvSpPr>
            <a:spLocks noGrp="1"/>
          </p:cNvSpPr>
          <p:nvPr>
            <p:ph type="title"/>
          </p:nvPr>
        </p:nvSpPr>
        <p:spPr>
          <a:xfrm>
            <a:off x="865970" y="927098"/>
            <a:ext cx="7444746" cy="857457"/>
          </a:xfrm>
        </p:spPr>
        <p:txBody>
          <a:bodyPr/>
          <a:lstStyle/>
          <a:p>
            <a:pPr algn="ctr"/>
            <a:r>
              <a:rPr lang="en-US" b="1" dirty="0"/>
              <a:t>Support is Coming… </a:t>
            </a:r>
          </a:p>
        </p:txBody>
      </p:sp>
      <p:sp>
        <p:nvSpPr>
          <p:cNvPr id="3" name="Content Placeholder 2">
            <a:extLst>
              <a:ext uri="{FF2B5EF4-FFF2-40B4-BE49-F238E27FC236}">
                <a16:creationId xmlns:a16="http://schemas.microsoft.com/office/drawing/2014/main" id="{E6D3CDC9-983D-4044-AB7A-53D319AA7B93}"/>
              </a:ext>
            </a:extLst>
          </p:cNvPr>
          <p:cNvSpPr>
            <a:spLocks noGrp="1"/>
          </p:cNvSpPr>
          <p:nvPr>
            <p:ph idx="1"/>
          </p:nvPr>
        </p:nvSpPr>
        <p:spPr>
          <a:xfrm>
            <a:off x="864382" y="2489200"/>
            <a:ext cx="7446334" cy="3530600"/>
          </a:xfrm>
        </p:spPr>
        <p:txBody>
          <a:bodyPr/>
          <a:lstStyle/>
          <a:p>
            <a:pPr lvl="0"/>
            <a:r>
              <a:rPr lang="en-US" dirty="0"/>
              <a:t>We will be reaching out to Care Manager Supervisors regarding their anticipated immediate needs and concerns related to transitioning responsibility for benefits so we can help you through your specific situations.</a:t>
            </a:r>
          </a:p>
          <a:p>
            <a:endParaRPr lang="en-US" dirty="0"/>
          </a:p>
          <a:p>
            <a:pPr lvl="0"/>
            <a:r>
              <a:rPr lang="en-US" dirty="0"/>
              <a:t>Please feel welcome to contact either Ashley Shields or Kristina Cunningham now if you have things you would like to discuss.</a:t>
            </a:r>
          </a:p>
          <a:p>
            <a:endParaRPr lang="en-US" dirty="0"/>
          </a:p>
        </p:txBody>
      </p:sp>
      <p:sp>
        <p:nvSpPr>
          <p:cNvPr id="4" name="Footer Placeholder 3">
            <a:extLst>
              <a:ext uri="{FF2B5EF4-FFF2-40B4-BE49-F238E27FC236}">
                <a16:creationId xmlns:a16="http://schemas.microsoft.com/office/drawing/2014/main" id="{6C9224EB-844B-4646-AF7C-9D5A7ABEC852}"/>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60C5DE9B-5E89-4956-BA0B-0A4C32C9F9B2}"/>
              </a:ext>
            </a:extLst>
          </p:cNvPr>
          <p:cNvSpPr>
            <a:spLocks noGrp="1"/>
          </p:cNvSpPr>
          <p:nvPr>
            <p:ph type="sldNum" sz="quarter" idx="12"/>
          </p:nvPr>
        </p:nvSpPr>
        <p:spPr/>
        <p:txBody>
          <a:bodyPr/>
          <a:lstStyle/>
          <a:p>
            <a:fld id="{F829FE2B-783B-4783-8EF1-E942FFA4CC5B}" type="slidenum">
              <a:rPr lang="en-US" smtClean="0"/>
              <a:pPr/>
              <a:t>21</a:t>
            </a:fld>
            <a:endParaRPr lang="en-US" dirty="0"/>
          </a:p>
        </p:txBody>
      </p:sp>
    </p:spTree>
    <p:extLst>
      <p:ext uri="{BB962C8B-B14F-4D97-AF65-F5344CB8AC3E}">
        <p14:creationId xmlns:p14="http://schemas.microsoft.com/office/powerpoint/2010/main" val="8205129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AFED6-1110-468D-AA4B-A824D12C48AA}"/>
              </a:ext>
            </a:extLst>
          </p:cNvPr>
          <p:cNvSpPr>
            <a:spLocks noGrp="1"/>
          </p:cNvSpPr>
          <p:nvPr>
            <p:ph type="title"/>
          </p:nvPr>
        </p:nvSpPr>
        <p:spPr>
          <a:xfrm>
            <a:off x="865970" y="927098"/>
            <a:ext cx="7603954" cy="1216405"/>
          </a:xfrm>
        </p:spPr>
        <p:txBody>
          <a:bodyPr/>
          <a:lstStyle/>
          <a:p>
            <a:pPr algn="ctr"/>
            <a:r>
              <a:rPr lang="en-US" b="1" dirty="0"/>
              <a:t>Thank you! </a:t>
            </a:r>
          </a:p>
        </p:txBody>
      </p:sp>
      <p:sp>
        <p:nvSpPr>
          <p:cNvPr id="3" name="Content Placeholder 2">
            <a:extLst>
              <a:ext uri="{FF2B5EF4-FFF2-40B4-BE49-F238E27FC236}">
                <a16:creationId xmlns:a16="http://schemas.microsoft.com/office/drawing/2014/main" id="{10318AFA-4692-46DD-81CB-912C299D0D46}"/>
              </a:ext>
            </a:extLst>
          </p:cNvPr>
          <p:cNvSpPr>
            <a:spLocks noGrp="1"/>
          </p:cNvSpPr>
          <p:nvPr>
            <p:ph idx="1"/>
          </p:nvPr>
        </p:nvSpPr>
        <p:spPr>
          <a:xfrm>
            <a:off x="864382" y="2489200"/>
            <a:ext cx="7605542" cy="3530600"/>
          </a:xfrm>
        </p:spPr>
        <p:txBody>
          <a:bodyPr>
            <a:normAutofit fontScale="92500" lnSpcReduction="10000"/>
          </a:bodyPr>
          <a:lstStyle/>
          <a:p>
            <a:pPr lvl="0"/>
            <a:r>
              <a:rPr lang="en-US" dirty="0"/>
              <a:t>We appreciate so much the information that you all have shared with us and answering our many questions about how your current agency handles benefits – it has helped us a great deal in getting acquainted with you and the work that you do.  </a:t>
            </a:r>
          </a:p>
          <a:p>
            <a:pPr lvl="0"/>
            <a:r>
              <a:rPr lang="en-US" dirty="0"/>
              <a:t>Everyone has been so responsive and we really appreciate that – we can feel the team spirit in your enthusiastic and informative e-mails. </a:t>
            </a:r>
          </a:p>
          <a:p>
            <a:pPr lvl="0"/>
            <a:r>
              <a:rPr lang="en-US" dirty="0"/>
              <a:t> Keep the information and communication flowing and we will do the same.  Right now we are communicating with many Supervisors and Directors, and we will expand that to include more direct communication with Care Managers as we begin to focus on immediate needs and move toward more long-term planning.</a:t>
            </a:r>
          </a:p>
          <a:p>
            <a:r>
              <a:rPr lang="en-US" dirty="0"/>
              <a:t> </a:t>
            </a:r>
          </a:p>
          <a:p>
            <a:endParaRPr lang="en-US" dirty="0"/>
          </a:p>
        </p:txBody>
      </p:sp>
      <p:sp>
        <p:nvSpPr>
          <p:cNvPr id="4" name="Footer Placeholder 3">
            <a:extLst>
              <a:ext uri="{FF2B5EF4-FFF2-40B4-BE49-F238E27FC236}">
                <a16:creationId xmlns:a16="http://schemas.microsoft.com/office/drawing/2014/main" id="{FC50398D-B0D5-4084-969B-26B3E1C41A64}"/>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57E53910-7CD5-40EA-A01B-8D6C8604399C}"/>
              </a:ext>
            </a:extLst>
          </p:cNvPr>
          <p:cNvSpPr>
            <a:spLocks noGrp="1"/>
          </p:cNvSpPr>
          <p:nvPr>
            <p:ph type="sldNum" sz="quarter" idx="12"/>
          </p:nvPr>
        </p:nvSpPr>
        <p:spPr/>
        <p:txBody>
          <a:bodyPr/>
          <a:lstStyle/>
          <a:p>
            <a:fld id="{F829FE2B-783B-4783-8EF1-E942FFA4CC5B}" type="slidenum">
              <a:rPr lang="en-US" smtClean="0"/>
              <a:pPr/>
              <a:t>22</a:t>
            </a:fld>
            <a:endParaRPr lang="en-US" dirty="0"/>
          </a:p>
        </p:txBody>
      </p:sp>
    </p:spTree>
    <p:extLst>
      <p:ext uri="{BB962C8B-B14F-4D97-AF65-F5344CB8AC3E}">
        <p14:creationId xmlns:p14="http://schemas.microsoft.com/office/powerpoint/2010/main" val="2930019169"/>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E3E11-230E-44AB-A902-9DBC3C60D6D8}"/>
              </a:ext>
            </a:extLst>
          </p:cNvPr>
          <p:cNvSpPr>
            <a:spLocks noGrp="1"/>
          </p:cNvSpPr>
          <p:nvPr>
            <p:ph type="title"/>
          </p:nvPr>
        </p:nvSpPr>
        <p:spPr>
          <a:xfrm>
            <a:off x="865969" y="927098"/>
            <a:ext cx="7002295" cy="968070"/>
          </a:xfrm>
        </p:spPr>
        <p:txBody>
          <a:bodyPr/>
          <a:lstStyle/>
          <a:p>
            <a:pPr algn="ctr"/>
            <a:r>
              <a:rPr lang="en-US" b="1" dirty="0"/>
              <a:t>Transition and Training </a:t>
            </a:r>
          </a:p>
        </p:txBody>
      </p:sp>
      <p:sp>
        <p:nvSpPr>
          <p:cNvPr id="3" name="Content Placeholder 2">
            <a:extLst>
              <a:ext uri="{FF2B5EF4-FFF2-40B4-BE49-F238E27FC236}">
                <a16:creationId xmlns:a16="http://schemas.microsoft.com/office/drawing/2014/main" id="{AF0D9379-63DC-4AB4-B9E8-379E48A64150}"/>
              </a:ext>
            </a:extLst>
          </p:cNvPr>
          <p:cNvSpPr>
            <a:spLocks noGrp="1"/>
          </p:cNvSpPr>
          <p:nvPr>
            <p:ph idx="1"/>
          </p:nvPr>
        </p:nvSpPr>
        <p:spPr>
          <a:xfrm>
            <a:off x="864382" y="2489200"/>
            <a:ext cx="7077624" cy="3530600"/>
          </a:xfrm>
        </p:spPr>
        <p:txBody>
          <a:bodyPr>
            <a:normAutofit/>
          </a:bodyPr>
          <a:lstStyle/>
          <a:p>
            <a:r>
              <a:rPr lang="en-US" dirty="0"/>
              <a:t>Transitioning Benefits Responsibilities</a:t>
            </a:r>
          </a:p>
          <a:p>
            <a:pPr marL="0" indent="0">
              <a:buNone/>
            </a:pPr>
            <a:endParaRPr lang="en-US" dirty="0"/>
          </a:p>
          <a:p>
            <a:pPr lvl="0"/>
            <a:r>
              <a:rPr lang="en-US" dirty="0"/>
              <a:t>We are hearing that there are a number of training activities taking place both by and in support of the residential agencies – this collaboration is impressive and we are so happy to see this.  </a:t>
            </a:r>
          </a:p>
          <a:p>
            <a:pPr lvl="0"/>
            <a:endParaRPr lang="en-US" dirty="0"/>
          </a:p>
          <a:p>
            <a:endParaRPr lang="en-US" dirty="0"/>
          </a:p>
          <a:p>
            <a:pPr lvl="0"/>
            <a:endParaRPr lang="en-US" dirty="0"/>
          </a:p>
          <a:p>
            <a:endParaRPr lang="en-US" dirty="0"/>
          </a:p>
          <a:p>
            <a:endParaRPr lang="en-US" dirty="0"/>
          </a:p>
        </p:txBody>
      </p:sp>
      <p:sp>
        <p:nvSpPr>
          <p:cNvPr id="4" name="Footer Placeholder 3">
            <a:extLst>
              <a:ext uri="{FF2B5EF4-FFF2-40B4-BE49-F238E27FC236}">
                <a16:creationId xmlns:a16="http://schemas.microsoft.com/office/drawing/2014/main" id="{018E9F1E-2700-4536-B356-840AB30B5600}"/>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24E6ADF7-9D87-4418-8735-65AF26DF7917}"/>
              </a:ext>
            </a:extLst>
          </p:cNvPr>
          <p:cNvSpPr>
            <a:spLocks noGrp="1"/>
          </p:cNvSpPr>
          <p:nvPr>
            <p:ph type="sldNum" sz="quarter" idx="12"/>
          </p:nvPr>
        </p:nvSpPr>
        <p:spPr/>
        <p:txBody>
          <a:bodyPr/>
          <a:lstStyle/>
          <a:p>
            <a:fld id="{F829FE2B-783B-4783-8EF1-E942FFA4CC5B}" type="slidenum">
              <a:rPr lang="en-US" smtClean="0"/>
              <a:pPr/>
              <a:t>23</a:t>
            </a:fld>
            <a:endParaRPr lang="en-US" dirty="0"/>
          </a:p>
        </p:txBody>
      </p:sp>
    </p:spTree>
    <p:extLst>
      <p:ext uri="{BB962C8B-B14F-4D97-AF65-F5344CB8AC3E}">
        <p14:creationId xmlns:p14="http://schemas.microsoft.com/office/powerpoint/2010/main" val="404961290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A000-BB25-45E4-8832-28B65FB92211}"/>
              </a:ext>
            </a:extLst>
          </p:cNvPr>
          <p:cNvSpPr>
            <a:spLocks noGrp="1"/>
          </p:cNvSpPr>
          <p:nvPr>
            <p:ph type="title"/>
          </p:nvPr>
        </p:nvSpPr>
        <p:spPr>
          <a:xfrm>
            <a:off x="865970" y="927098"/>
            <a:ext cx="7076036" cy="1034437"/>
          </a:xfrm>
        </p:spPr>
        <p:txBody>
          <a:bodyPr/>
          <a:lstStyle/>
          <a:p>
            <a:pPr algn="ctr"/>
            <a:r>
              <a:rPr lang="en-US" sz="2800" b="1" dirty="0"/>
              <a:t>Transitioning Benefits Responsibilities</a:t>
            </a:r>
            <a:br>
              <a:rPr lang="en-US" sz="2800" b="1" dirty="0"/>
            </a:br>
            <a:endParaRPr lang="en-US" sz="2800" b="1" dirty="0"/>
          </a:p>
        </p:txBody>
      </p:sp>
      <p:sp>
        <p:nvSpPr>
          <p:cNvPr id="3" name="Content Placeholder 2">
            <a:extLst>
              <a:ext uri="{FF2B5EF4-FFF2-40B4-BE49-F238E27FC236}">
                <a16:creationId xmlns:a16="http://schemas.microsoft.com/office/drawing/2014/main" id="{422B0F15-8D72-40F7-8203-9D67E1A297E6}"/>
              </a:ext>
            </a:extLst>
          </p:cNvPr>
          <p:cNvSpPr>
            <a:spLocks noGrp="1"/>
          </p:cNvSpPr>
          <p:nvPr>
            <p:ph idx="1"/>
          </p:nvPr>
        </p:nvSpPr>
        <p:spPr>
          <a:xfrm>
            <a:off x="864382" y="2489200"/>
            <a:ext cx="7195612" cy="3530600"/>
          </a:xfrm>
        </p:spPr>
        <p:txBody>
          <a:bodyPr>
            <a:normAutofit fontScale="92500" lnSpcReduction="20000"/>
          </a:bodyPr>
          <a:lstStyle/>
          <a:p>
            <a:r>
              <a:rPr lang="en-US" dirty="0"/>
              <a:t> You should have received the Benefits Eligibility Questionnaire that was sent out with the materials after the Benefits Transition webinar.  </a:t>
            </a:r>
          </a:p>
          <a:p>
            <a:r>
              <a:rPr lang="en-US" dirty="0"/>
              <a:t>This is an important form to keep on hand – when you are involved with benefits on behalf of the individuals you support, this form will walk you through the information you need to have in order to identify the benefits people may be eligible for and the documentation you may need to obtain in support of that.  </a:t>
            </a:r>
          </a:p>
          <a:p>
            <a:r>
              <a:rPr lang="en-US" dirty="0"/>
              <a:t>This form should be used in the very beginning of working with someone – this is the best time to collect the information and to set the stage for an agreement with the person/advocate/rep payee/family, etc. to notify you if anything changes related to the information they provide.</a:t>
            </a:r>
          </a:p>
          <a:p>
            <a:endParaRPr lang="en-US" dirty="0"/>
          </a:p>
          <a:p>
            <a:endParaRPr lang="en-US" dirty="0"/>
          </a:p>
        </p:txBody>
      </p:sp>
      <p:sp>
        <p:nvSpPr>
          <p:cNvPr id="4" name="Footer Placeholder 3">
            <a:extLst>
              <a:ext uri="{FF2B5EF4-FFF2-40B4-BE49-F238E27FC236}">
                <a16:creationId xmlns:a16="http://schemas.microsoft.com/office/drawing/2014/main" id="{2ED69817-67D8-434A-844D-08924A72264B}"/>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A65687D3-6E25-47F9-BF09-405970632549}"/>
              </a:ext>
            </a:extLst>
          </p:cNvPr>
          <p:cNvSpPr>
            <a:spLocks noGrp="1"/>
          </p:cNvSpPr>
          <p:nvPr>
            <p:ph type="sldNum" sz="quarter" idx="12"/>
          </p:nvPr>
        </p:nvSpPr>
        <p:spPr/>
        <p:txBody>
          <a:bodyPr/>
          <a:lstStyle/>
          <a:p>
            <a:fld id="{F829FE2B-783B-4783-8EF1-E942FFA4CC5B}" type="slidenum">
              <a:rPr lang="en-US" smtClean="0"/>
              <a:pPr/>
              <a:t>24</a:t>
            </a:fld>
            <a:endParaRPr lang="en-US" dirty="0"/>
          </a:p>
        </p:txBody>
      </p:sp>
    </p:spTree>
    <p:extLst>
      <p:ext uri="{BB962C8B-B14F-4D97-AF65-F5344CB8AC3E}">
        <p14:creationId xmlns:p14="http://schemas.microsoft.com/office/powerpoint/2010/main" val="159838435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F1B81-0165-4095-9DBA-3DDE152BA52C}"/>
              </a:ext>
            </a:extLst>
          </p:cNvPr>
          <p:cNvSpPr>
            <a:spLocks noGrp="1"/>
          </p:cNvSpPr>
          <p:nvPr>
            <p:ph type="title"/>
          </p:nvPr>
        </p:nvSpPr>
        <p:spPr>
          <a:xfrm>
            <a:off x="865970" y="890227"/>
            <a:ext cx="7603954" cy="997567"/>
          </a:xfrm>
        </p:spPr>
        <p:txBody>
          <a:bodyPr/>
          <a:lstStyle/>
          <a:p>
            <a:pPr algn="ctr"/>
            <a:r>
              <a:rPr lang="en-US" b="1" dirty="0"/>
              <a:t>Roles </a:t>
            </a:r>
          </a:p>
        </p:txBody>
      </p:sp>
      <p:sp>
        <p:nvSpPr>
          <p:cNvPr id="3" name="Content Placeholder 2">
            <a:extLst>
              <a:ext uri="{FF2B5EF4-FFF2-40B4-BE49-F238E27FC236}">
                <a16:creationId xmlns:a16="http://schemas.microsoft.com/office/drawing/2014/main" id="{997E8E95-1373-4E08-A885-D6C05C50A296}"/>
              </a:ext>
            </a:extLst>
          </p:cNvPr>
          <p:cNvSpPr>
            <a:spLocks noGrp="1"/>
          </p:cNvSpPr>
          <p:nvPr>
            <p:ph idx="1"/>
          </p:nvPr>
        </p:nvSpPr>
        <p:spPr>
          <a:xfrm>
            <a:off x="864382" y="2489200"/>
            <a:ext cx="7527450" cy="3530600"/>
          </a:xfrm>
        </p:spPr>
        <p:txBody>
          <a:bodyPr>
            <a:normAutofit fontScale="85000" lnSpcReduction="10000"/>
          </a:bodyPr>
          <a:lstStyle/>
          <a:p>
            <a:pPr lvl="0"/>
            <a:r>
              <a:rPr lang="en-US" dirty="0"/>
              <a:t>If you have people on your caseload that you are likely to continue to support as of July 1 </a:t>
            </a:r>
            <a:r>
              <a:rPr lang="en-US" b="1" dirty="0"/>
              <a:t>who reside in certified settings, you should be talking to the residential agency and ensuring that you have a plan for transitioning benefits responsibility to them in a way that is least disruptive to the person and to their services and benefits.</a:t>
            </a:r>
          </a:p>
          <a:p>
            <a:endParaRPr lang="en-US" dirty="0"/>
          </a:p>
          <a:p>
            <a:pPr lvl="0"/>
            <a:r>
              <a:rPr lang="en-US" dirty="0"/>
              <a:t>Care Managers will need to continue to support the benefits efforts of the residential agencies they currently assist and help get them to a level of self-sufficiency.</a:t>
            </a:r>
          </a:p>
          <a:p>
            <a:pPr lvl="0"/>
            <a:r>
              <a:rPr lang="en-US" dirty="0"/>
              <a:t>Care Design and OPWDD expect that this will continue to be a collaborative process during this period of transition and that Care Managers will not just leave the residential agency to fend for themselves if they do not have the expertise to do so.  Our Benefits &amp; Entitlements staff are available to help bring them up to speed.</a:t>
            </a:r>
          </a:p>
          <a:p>
            <a:endParaRPr lang="en-US" dirty="0"/>
          </a:p>
        </p:txBody>
      </p:sp>
      <p:sp>
        <p:nvSpPr>
          <p:cNvPr id="4" name="Footer Placeholder 3">
            <a:extLst>
              <a:ext uri="{FF2B5EF4-FFF2-40B4-BE49-F238E27FC236}">
                <a16:creationId xmlns:a16="http://schemas.microsoft.com/office/drawing/2014/main" id="{2A364C7B-690F-41EF-A60E-00A0A2B1799C}"/>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09BD6EE9-069A-4164-BDA9-A9813C2DD682}"/>
              </a:ext>
            </a:extLst>
          </p:cNvPr>
          <p:cNvSpPr>
            <a:spLocks noGrp="1"/>
          </p:cNvSpPr>
          <p:nvPr>
            <p:ph type="sldNum" sz="quarter" idx="12"/>
          </p:nvPr>
        </p:nvSpPr>
        <p:spPr/>
        <p:txBody>
          <a:bodyPr/>
          <a:lstStyle/>
          <a:p>
            <a:fld id="{F829FE2B-783B-4783-8EF1-E942FFA4CC5B}" type="slidenum">
              <a:rPr lang="en-US" smtClean="0"/>
              <a:pPr/>
              <a:t>25</a:t>
            </a:fld>
            <a:endParaRPr lang="en-US" dirty="0"/>
          </a:p>
        </p:txBody>
      </p:sp>
    </p:spTree>
    <p:extLst>
      <p:ext uri="{BB962C8B-B14F-4D97-AF65-F5344CB8AC3E}">
        <p14:creationId xmlns:p14="http://schemas.microsoft.com/office/powerpoint/2010/main" val="375881785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093A1-6938-40F7-AA1A-59724C1C0374}"/>
              </a:ext>
            </a:extLst>
          </p:cNvPr>
          <p:cNvSpPr>
            <a:spLocks noGrp="1"/>
          </p:cNvSpPr>
          <p:nvPr>
            <p:ph type="title"/>
          </p:nvPr>
        </p:nvSpPr>
        <p:spPr>
          <a:xfrm>
            <a:off x="865969" y="927098"/>
            <a:ext cx="7282515" cy="1004941"/>
          </a:xfrm>
        </p:spPr>
        <p:txBody>
          <a:bodyPr/>
          <a:lstStyle/>
          <a:p>
            <a:pPr algn="ctr"/>
            <a:r>
              <a:rPr lang="en-US" b="1" dirty="0"/>
              <a:t>Roles Continued</a:t>
            </a:r>
          </a:p>
        </p:txBody>
      </p:sp>
      <p:sp>
        <p:nvSpPr>
          <p:cNvPr id="3" name="Content Placeholder 2">
            <a:extLst>
              <a:ext uri="{FF2B5EF4-FFF2-40B4-BE49-F238E27FC236}">
                <a16:creationId xmlns:a16="http://schemas.microsoft.com/office/drawing/2014/main" id="{AE9DD2F3-7829-46AF-9FDB-599720FBC70F}"/>
              </a:ext>
            </a:extLst>
          </p:cNvPr>
          <p:cNvSpPr>
            <a:spLocks noGrp="1"/>
          </p:cNvSpPr>
          <p:nvPr>
            <p:ph idx="1"/>
          </p:nvPr>
        </p:nvSpPr>
        <p:spPr>
          <a:xfrm>
            <a:off x="864382" y="2489199"/>
            <a:ext cx="7605542" cy="3483897"/>
          </a:xfrm>
        </p:spPr>
        <p:txBody>
          <a:bodyPr>
            <a:normAutofit fontScale="25000" lnSpcReduction="20000"/>
          </a:bodyPr>
          <a:lstStyle/>
          <a:p>
            <a:pPr lvl="0"/>
            <a:endParaRPr lang="en-US" dirty="0"/>
          </a:p>
          <a:p>
            <a:pPr lvl="0"/>
            <a:r>
              <a:rPr lang="en-US" sz="6400" dirty="0"/>
              <a:t>Similarly, Care Managers should be in communication with their current agencies related to any benefits being handled by in-house benefits staff for people in non-certified settings – </a:t>
            </a:r>
          </a:p>
          <a:p>
            <a:pPr lvl="0"/>
            <a:r>
              <a:rPr lang="en-US" sz="6400" b="1" u="sng" dirty="0"/>
              <a:t>Agency benefits staff will not be responsible for handling benefits for these folks as of July 1. </a:t>
            </a:r>
            <a:r>
              <a:rPr lang="en-US" sz="6400" dirty="0"/>
              <a:t> Again, the expectation is that this will be collaborative wherever possible with agreements as to when benefits cases will be handed over.  Discussion about this and suggestions were provided during the Benefits Transition webinar. </a:t>
            </a:r>
          </a:p>
          <a:p>
            <a:pPr lvl="0"/>
            <a:r>
              <a:rPr lang="en-US" sz="6400" dirty="0"/>
              <a:t>We will be scheduling another Benefits Transition webinar after July 1 to address the issues that are brought to our attention as we reach out and talk with you about your specific concerns.  </a:t>
            </a:r>
          </a:p>
          <a:p>
            <a:pPr marL="0" indent="0">
              <a:buNone/>
            </a:pPr>
            <a:r>
              <a:rPr lang="en-US" sz="6400" dirty="0"/>
              <a:t> </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 </a:t>
            </a:r>
          </a:p>
          <a:p>
            <a:endParaRPr lang="en-US" dirty="0"/>
          </a:p>
        </p:txBody>
      </p:sp>
      <p:sp>
        <p:nvSpPr>
          <p:cNvPr id="4" name="Footer Placeholder 3">
            <a:extLst>
              <a:ext uri="{FF2B5EF4-FFF2-40B4-BE49-F238E27FC236}">
                <a16:creationId xmlns:a16="http://schemas.microsoft.com/office/drawing/2014/main" id="{722D3A6D-C47B-4D50-8374-8C0D94D6A645}"/>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1EC00848-8C00-4DEE-9021-522FA49863BB}"/>
              </a:ext>
            </a:extLst>
          </p:cNvPr>
          <p:cNvSpPr>
            <a:spLocks noGrp="1"/>
          </p:cNvSpPr>
          <p:nvPr>
            <p:ph type="sldNum" sz="quarter" idx="12"/>
          </p:nvPr>
        </p:nvSpPr>
        <p:spPr/>
        <p:txBody>
          <a:bodyPr/>
          <a:lstStyle/>
          <a:p>
            <a:fld id="{F829FE2B-783B-4783-8EF1-E942FFA4CC5B}" type="slidenum">
              <a:rPr lang="en-US" smtClean="0"/>
              <a:pPr/>
              <a:t>26</a:t>
            </a:fld>
            <a:endParaRPr lang="en-US" dirty="0"/>
          </a:p>
        </p:txBody>
      </p:sp>
    </p:spTree>
    <p:extLst>
      <p:ext uri="{BB962C8B-B14F-4D97-AF65-F5344CB8AC3E}">
        <p14:creationId xmlns:p14="http://schemas.microsoft.com/office/powerpoint/2010/main" val="2900430493"/>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69" y="927098"/>
            <a:ext cx="7312011" cy="709865"/>
          </a:xfrm>
        </p:spPr>
        <p:txBody>
          <a:bodyPr>
            <a:normAutofit/>
          </a:bodyPr>
          <a:lstStyle/>
          <a:p>
            <a:pPr algn="ctr"/>
            <a:r>
              <a:rPr lang="en-US" b="1" dirty="0"/>
              <a:t>Training Team Updates</a:t>
            </a:r>
          </a:p>
        </p:txBody>
      </p:sp>
      <p:sp>
        <p:nvSpPr>
          <p:cNvPr id="3" name="Content Placeholder 2"/>
          <p:cNvSpPr>
            <a:spLocks noGrp="1"/>
          </p:cNvSpPr>
          <p:nvPr>
            <p:ph idx="1"/>
          </p:nvPr>
        </p:nvSpPr>
        <p:spPr>
          <a:xfrm>
            <a:off x="590843" y="2362200"/>
            <a:ext cx="7924800" cy="3657600"/>
          </a:xfrm>
        </p:spPr>
        <p:txBody>
          <a:bodyPr>
            <a:normAutofit/>
          </a:bodyPr>
          <a:lstStyle/>
          <a:p>
            <a:pPr marL="0" indent="0">
              <a:buNone/>
            </a:pPr>
            <a:r>
              <a:rPr lang="en-US" sz="2000" dirty="0">
                <a:cs typeface="Arial" panose="020B0604020202020204" pitchFamily="34" charset="0"/>
              </a:rPr>
              <a:t>REMINDER: </a:t>
            </a:r>
          </a:p>
          <a:p>
            <a:pPr marL="0" indent="0">
              <a:buNone/>
            </a:pPr>
            <a:r>
              <a:rPr lang="en-US" sz="2000" dirty="0">
                <a:cs typeface="Arial" panose="020B0604020202020204" pitchFamily="34" charset="0"/>
              </a:rPr>
              <a:t>All transitioning MSCs </a:t>
            </a:r>
            <a:r>
              <a:rPr lang="en-US" sz="2000" b="1" dirty="0">
                <a:cs typeface="Arial" panose="020B0604020202020204" pitchFamily="34" charset="0"/>
              </a:rPr>
              <a:t>MUST</a:t>
            </a:r>
            <a:r>
              <a:rPr lang="en-US" sz="2000" dirty="0">
                <a:cs typeface="Arial" panose="020B0604020202020204" pitchFamily="34" charset="0"/>
              </a:rPr>
              <a:t> complete the following trainings in Litmos </a:t>
            </a:r>
            <a:r>
              <a:rPr lang="en-US" sz="2000" b="1" dirty="0">
                <a:cs typeface="Arial" panose="020B0604020202020204" pitchFamily="34" charset="0"/>
              </a:rPr>
              <a:t>by July 1</a:t>
            </a:r>
            <a:r>
              <a:rPr lang="en-US" sz="2000" b="1" baseline="30000" dirty="0">
                <a:cs typeface="Arial" panose="020B0604020202020204" pitchFamily="34" charset="0"/>
              </a:rPr>
              <a:t>st</a:t>
            </a:r>
            <a:endParaRPr lang="en-US" sz="2000" dirty="0">
              <a:cs typeface="Arial" panose="020B0604020202020204" pitchFamily="34" charset="0"/>
            </a:endParaRPr>
          </a:p>
          <a:p>
            <a:pPr lvl="1"/>
            <a:r>
              <a:rPr lang="en-US" sz="1800" dirty="0">
                <a:cs typeface="Arial" panose="020B0604020202020204" pitchFamily="34" charset="0"/>
              </a:rPr>
              <a:t>HIPAA</a:t>
            </a:r>
          </a:p>
          <a:p>
            <a:pPr lvl="1"/>
            <a:r>
              <a:rPr lang="en-US" sz="1800" dirty="0">
                <a:cs typeface="Arial" panose="020B0604020202020204" pitchFamily="34" charset="0"/>
              </a:rPr>
              <a:t>Data Security - CDNY Information Security Plan</a:t>
            </a:r>
          </a:p>
          <a:p>
            <a:pPr lvl="1"/>
            <a:r>
              <a:rPr lang="en-US" sz="1800" dirty="0">
                <a:cs typeface="Arial" panose="020B0604020202020204" pitchFamily="34" charset="0"/>
              </a:rPr>
              <a:t>MediSked: Part 1</a:t>
            </a:r>
          </a:p>
          <a:p>
            <a:pPr marL="402336" lvl="1" indent="0">
              <a:buNone/>
            </a:pPr>
            <a:endParaRPr lang="en-US" sz="2000" b="1" dirty="0">
              <a:cs typeface="Arial" panose="020B0604020202020204" pitchFamily="34" charset="0"/>
            </a:endParaRPr>
          </a:p>
          <a:p>
            <a:pPr marL="402336" lvl="1" indent="0" algn="ctr">
              <a:buNone/>
            </a:pPr>
            <a:r>
              <a:rPr lang="en-US" sz="2000" b="1" dirty="0">
                <a:cs typeface="Arial" panose="020B0604020202020204" pitchFamily="34" charset="0"/>
              </a:rPr>
              <a:t>Litmos</a:t>
            </a:r>
            <a:r>
              <a:rPr lang="en-US" sz="2000" dirty="0">
                <a:cs typeface="Arial" panose="020B0604020202020204" pitchFamily="34" charset="0"/>
              </a:rPr>
              <a:t> </a:t>
            </a:r>
            <a:r>
              <a:rPr lang="en-US" sz="1800" u="sng" dirty="0">
                <a:hlinkClick r:id="rId3"/>
              </a:rPr>
              <a:t>https://cdny.litmos.com</a:t>
            </a:r>
            <a:endParaRPr lang="en-US" sz="2000" dirty="0">
              <a:cs typeface="Arial" panose="020B0604020202020204" pitchFamily="34" charset="0"/>
            </a:endParaRPr>
          </a:p>
          <a:p>
            <a:pPr marL="402336" lvl="1" indent="0" algn="ctr">
              <a:buNone/>
            </a:pPr>
            <a:r>
              <a:rPr lang="en-US" b="1" dirty="0"/>
              <a:t>Please submit questions to </a:t>
            </a:r>
            <a:r>
              <a:rPr lang="en-US" b="1" u="sng" dirty="0">
                <a:hlinkClick r:id="rId4"/>
              </a:rPr>
              <a:t>training@caredesignny.org</a:t>
            </a:r>
            <a:endParaRPr lang="en-US" sz="1800" dirty="0">
              <a:cs typeface="Arial" panose="020B0604020202020204" pitchFamily="34" charset="0"/>
            </a:endParaRPr>
          </a:p>
          <a:p>
            <a:pPr marL="402336" lvl="1" indent="0">
              <a:buNone/>
            </a:pPr>
            <a:endParaRPr lang="en-US" sz="1800" dirty="0">
              <a:cs typeface="Arial" panose="020B0604020202020204" pitchFamily="34" charset="0"/>
            </a:endParaRPr>
          </a:p>
          <a:p>
            <a:pPr>
              <a:buNone/>
            </a:pPr>
            <a:endParaRPr lang="en-US" sz="1200" b="1"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27</a:t>
            </a:fld>
            <a:endParaRPr lang="en-US" dirty="0"/>
          </a:p>
        </p:txBody>
      </p:sp>
    </p:spTree>
    <p:extLst>
      <p:ext uri="{BB962C8B-B14F-4D97-AF65-F5344CB8AC3E}">
        <p14:creationId xmlns:p14="http://schemas.microsoft.com/office/powerpoint/2010/main" val="366502256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Contacts</a:t>
            </a:r>
          </a:p>
        </p:txBody>
      </p:sp>
      <p:sp>
        <p:nvSpPr>
          <p:cNvPr id="3" name="Content Placeholder 2"/>
          <p:cNvSpPr>
            <a:spLocks noGrp="1"/>
          </p:cNvSpPr>
          <p:nvPr>
            <p:ph idx="1"/>
          </p:nvPr>
        </p:nvSpPr>
        <p:spPr>
          <a:xfrm>
            <a:off x="864382" y="2489200"/>
            <a:ext cx="7441418" cy="4521200"/>
          </a:xfrm>
        </p:spPr>
        <p:txBody>
          <a:bodyPr>
            <a:normAutofit/>
          </a:bodyPr>
          <a:lstStyle/>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F829FE2B-783B-4783-8EF1-E942FFA4CC5B}" type="slidenum">
              <a:rPr lang="en-US" smtClean="0"/>
              <a:pPr/>
              <a:t>28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69064375"/>
              </p:ext>
            </p:extLst>
          </p:nvPr>
        </p:nvGraphicFramePr>
        <p:xfrm>
          <a:off x="604345" y="2443575"/>
          <a:ext cx="8313683" cy="6018093"/>
        </p:xfrm>
        <a:graphic>
          <a:graphicData uri="http://schemas.openxmlformats.org/drawingml/2006/table">
            <a:tbl>
              <a:tblPr firstRow="1" bandRow="1">
                <a:effectLst>
                  <a:reflection blurRad="6350" stA="50000" endA="300" endPos="90000" dist="50800" dir="5400000" sy="-100000" algn="bl" rotWithShape="0"/>
                </a:effectLst>
                <a:tableStyleId>{2D5ABB26-0587-4C30-8999-92F81FD0307C}</a:tableStyleId>
              </a:tblPr>
              <a:tblGrid>
                <a:gridCol w="2175641">
                  <a:extLst>
                    <a:ext uri="{9D8B030D-6E8A-4147-A177-3AD203B41FA5}">
                      <a16:colId xmlns:a16="http://schemas.microsoft.com/office/drawing/2014/main" val="20000"/>
                    </a:ext>
                  </a:extLst>
                </a:gridCol>
                <a:gridCol w="6138042">
                  <a:extLst>
                    <a:ext uri="{9D8B030D-6E8A-4147-A177-3AD203B41FA5}">
                      <a16:colId xmlns:a16="http://schemas.microsoft.com/office/drawing/2014/main" val="20001"/>
                    </a:ext>
                  </a:extLst>
                </a:gridCol>
              </a:tblGrid>
              <a:tr h="849361">
                <a:tc>
                  <a:txBody>
                    <a:bodyPr/>
                    <a:lstStyle/>
                    <a:p>
                      <a:endParaRPr lang="en-US" sz="2400" b="0" dirty="0">
                        <a:latin typeface="Calibri" panose="020F0502020204030204" pitchFamily="34" charset="0"/>
                        <a:cs typeface="Calibri" panose="020F0502020204030204" pitchFamily="34" charset="0"/>
                      </a:endParaRPr>
                    </a:p>
                    <a:p>
                      <a:r>
                        <a:rPr lang="en-US" sz="2400" b="0" dirty="0">
                          <a:latin typeface="Calibri" panose="020F0502020204030204" pitchFamily="34" charset="0"/>
                          <a:cs typeface="Calibri" panose="020F0502020204030204" pitchFamily="34" charset="0"/>
                        </a:rPr>
                        <a:t>Jim Moran</a:t>
                      </a:r>
                    </a:p>
                  </a:txBody>
                  <a:tcPr/>
                </a:tc>
                <a:tc>
                  <a:txBody>
                    <a:bodyPr/>
                    <a:lstStyle/>
                    <a:p>
                      <a:pPr>
                        <a:buNone/>
                      </a:pPr>
                      <a:endParaRPr lang="en-US" sz="2400" b="0" dirty="0">
                        <a:latin typeface="Calibri" panose="020F0502020204030204" pitchFamily="34" charset="0"/>
                        <a:cs typeface="Calibri" panose="020F0502020204030204" pitchFamily="34" charset="0"/>
                      </a:endParaRPr>
                    </a:p>
                    <a:p>
                      <a:pPr lvl="0">
                        <a:buNone/>
                      </a:pPr>
                      <a:r>
                        <a:rPr lang="en-US" sz="2400" b="0" dirty="0">
                          <a:latin typeface="Calibri" panose="020F0502020204030204" pitchFamily="34" charset="0"/>
                          <a:cs typeface="Calibri" panose="020F0502020204030204" pitchFamily="34" charset="0"/>
                        </a:rPr>
                        <a:t>CEO of Care Design NY</a:t>
                      </a:r>
                    </a:p>
                    <a:p>
                      <a:pPr lvl="0">
                        <a:buNone/>
                      </a:pPr>
                      <a:r>
                        <a:rPr lang="en-US" sz="2400" b="0" dirty="0">
                          <a:latin typeface="Calibri" panose="020F0502020204030204" pitchFamily="34" charset="0"/>
                          <a:cs typeface="Calibri" panose="020F0502020204030204" pitchFamily="34" charset="0"/>
                          <a:hlinkClick r:id="rId3"/>
                        </a:rPr>
                        <a:t>jmoran@caredesignny.org</a:t>
                      </a:r>
                      <a:r>
                        <a:rPr lang="en-US" sz="2400" b="0" dirty="0">
                          <a:latin typeface="Calibri" panose="020F0502020204030204" pitchFamily="34" charset="0"/>
                          <a:cs typeface="Calibri" panose="020F0502020204030204" pitchFamily="34" charset="0"/>
                        </a:rPr>
                        <a:t> </a:t>
                      </a:r>
                    </a:p>
                    <a:p>
                      <a:pPr lvl="0">
                        <a:buNone/>
                      </a:pPr>
                      <a:endParaRPr sz="24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r h="1035788">
                <a:tc>
                  <a:txBody>
                    <a:bodyPr/>
                    <a:lstStyle/>
                    <a:p>
                      <a:r>
                        <a:rPr lang="en-US" sz="2400" b="0" dirty="0">
                          <a:solidFill>
                            <a:schemeClr val="tx1"/>
                          </a:solidFill>
                          <a:latin typeface="Calibri" panose="020F0502020204030204" pitchFamily="34" charset="0"/>
                          <a:cs typeface="Calibri" panose="020F0502020204030204" pitchFamily="34" charset="0"/>
                        </a:rPr>
                        <a:t>Anne Ogden </a:t>
                      </a:r>
                    </a:p>
                    <a:p>
                      <a:endParaRPr lang="en-US" sz="2400" b="0" dirty="0">
                        <a:solidFill>
                          <a:schemeClr val="tx1"/>
                        </a:solidFill>
                        <a:latin typeface="Calibri" panose="020F0502020204030204" pitchFamily="34" charset="0"/>
                        <a:cs typeface="Calibri" panose="020F0502020204030204" pitchFamily="34" charset="0"/>
                      </a:endParaRPr>
                    </a:p>
                    <a:p>
                      <a:endParaRPr lang="en-US" sz="2400" b="0" dirty="0">
                        <a:solidFill>
                          <a:schemeClr val="tx1"/>
                        </a:solidFill>
                        <a:latin typeface="Calibri" panose="020F0502020204030204" pitchFamily="34" charset="0"/>
                        <a:cs typeface="Calibri" panose="020F0502020204030204" pitchFamily="34" charset="0"/>
                      </a:endParaRPr>
                    </a:p>
                    <a:p>
                      <a:endParaRPr lang="en-US" sz="2400" b="0" dirty="0">
                        <a:solidFill>
                          <a:schemeClr val="tx1"/>
                        </a:solidFill>
                        <a:latin typeface="Calibri" panose="020F0502020204030204" pitchFamily="34" charset="0"/>
                        <a:cs typeface="Calibri" panose="020F0502020204030204" pitchFamily="34" charset="0"/>
                      </a:endParaRPr>
                    </a:p>
                  </a:txBody>
                  <a:tcPr/>
                </a:tc>
                <a:tc>
                  <a:txBody>
                    <a:bodyPr/>
                    <a:lstStyle/>
                    <a:p>
                      <a:pPr>
                        <a:buNone/>
                      </a:pPr>
                      <a:r>
                        <a:rPr lang="en-US" sz="2400" b="0" dirty="0">
                          <a:latin typeface="Calibri" panose="020F0502020204030204" pitchFamily="34" charset="0"/>
                          <a:cs typeface="Calibri" panose="020F0502020204030204" pitchFamily="34" charset="0"/>
                        </a:rPr>
                        <a:t>COO of Care Design NY</a:t>
                      </a:r>
                    </a:p>
                    <a:p>
                      <a:pPr>
                        <a:buNone/>
                      </a:pPr>
                      <a:r>
                        <a:rPr lang="en-US" sz="2400" b="0" dirty="0">
                          <a:latin typeface="Calibri" panose="020F0502020204030204" pitchFamily="34" charset="0"/>
                          <a:cs typeface="Calibri" panose="020F0502020204030204" pitchFamily="34" charset="0"/>
                          <a:hlinkClick r:id="rId4"/>
                        </a:rPr>
                        <a:t>aogden@caredesignny.org</a:t>
                      </a:r>
                      <a:endParaRPr lang="en-US" sz="2400" b="0" dirty="0">
                        <a:latin typeface="Calibri" panose="020F0502020204030204" pitchFamily="34" charset="0"/>
                        <a:cs typeface="Calibri" panose="020F0502020204030204" pitchFamily="34" charset="0"/>
                      </a:endParaRPr>
                    </a:p>
                    <a:p>
                      <a:pPr>
                        <a:buNone/>
                      </a:pPr>
                      <a:endParaRPr lang="en-US" sz="2400" b="0" dirty="0">
                        <a:latin typeface="Calibri" panose="020F0502020204030204" pitchFamily="34" charset="0"/>
                        <a:cs typeface="Calibri" panose="020F0502020204030204" pitchFamily="34" charset="0"/>
                      </a:endParaRPr>
                    </a:p>
                    <a:p>
                      <a:pPr>
                        <a:buNone/>
                      </a:pPr>
                      <a:endParaRPr lang="en-US" sz="2400" b="0" dirty="0">
                        <a:latin typeface="Calibri" panose="020F0502020204030204" pitchFamily="34" charset="0"/>
                        <a:cs typeface="Calibri" panose="020F0502020204030204" pitchFamily="34" charset="0"/>
                        <a:hlinkClick r:id="rId5"/>
                      </a:endParaRPr>
                    </a:p>
                    <a:p>
                      <a:pPr>
                        <a:buNone/>
                      </a:pPr>
                      <a:endParaRPr lang="en-US" sz="24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1177559">
                <a:tc>
                  <a:txBody>
                    <a:bodyPr/>
                    <a:lstStyle/>
                    <a:p>
                      <a:endParaRPr lang="en-US" sz="2400" b="0" dirty="0">
                        <a:latin typeface="Calibri" panose="020F0502020204030204" pitchFamily="34" charset="0"/>
                        <a:cs typeface="Calibri" panose="020F0502020204030204" pitchFamily="34" charset="0"/>
                      </a:endParaRPr>
                    </a:p>
                  </a:txBody>
                  <a:tcPr/>
                </a:tc>
                <a:tc>
                  <a:txBody>
                    <a:bodyPr/>
                    <a:lstStyle/>
                    <a:p>
                      <a:pPr>
                        <a:buNone/>
                      </a:pPr>
                      <a:endParaRPr lang="en-US" sz="2400" b="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1365814">
                <a:tc>
                  <a:txBody>
                    <a:bodyPr/>
                    <a:lstStyle/>
                    <a:p>
                      <a:endParaRPr lang="en-US" sz="1600" b="0" dirty="0">
                        <a:latin typeface="Arial" panose="020B0604020202020204" pitchFamily="34" charset="0"/>
                        <a:cs typeface="Arial" panose="020B0604020202020204" pitchFamily="34" charset="0"/>
                      </a:endParaRPr>
                    </a:p>
                  </a:txBody>
                  <a:tcPr/>
                </a:tc>
                <a:tc>
                  <a:txBody>
                    <a:bodyPr/>
                    <a:lstStyle/>
                    <a:p>
                      <a:pPr>
                        <a:buNone/>
                      </a:pPr>
                      <a:endParaRPr lang="en-US" sz="1600" b="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405894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Let’s Hear from YOU!</a:t>
            </a:r>
          </a:p>
        </p:txBody>
      </p:sp>
      <p:sp>
        <p:nvSpPr>
          <p:cNvPr id="3" name="Content Placeholder 2"/>
          <p:cNvSpPr>
            <a:spLocks noGrp="1"/>
          </p:cNvSpPr>
          <p:nvPr>
            <p:ph idx="1"/>
          </p:nvPr>
        </p:nvSpPr>
        <p:spPr>
          <a:xfrm>
            <a:off x="590843" y="2286000"/>
            <a:ext cx="8019757" cy="3733800"/>
          </a:xfrm>
        </p:spPr>
        <p:txBody>
          <a:bodyPr>
            <a:normAutofit/>
          </a:bodyPr>
          <a:lstStyle/>
          <a:p>
            <a:pPr marL="0" indent="0" algn="ctr">
              <a:buNone/>
            </a:pPr>
            <a:r>
              <a:rPr lang="en-US" sz="3200" b="1" dirty="0">
                <a:cs typeface="Arial" panose="020B0604020202020204" pitchFamily="34" charset="0"/>
              </a:rPr>
              <a:t>Questions?</a:t>
            </a:r>
            <a:r>
              <a:rPr lang="en-US" sz="3200" b="1" dirty="0">
                <a:cs typeface="Arial" panose="020B0604020202020204" pitchFamily="34" charset="0"/>
                <a:sym typeface="Webdings" panose="05030102010509060703" pitchFamily="18" charset="2"/>
              </a:rPr>
              <a:t>  Thoughts?  Advice?</a:t>
            </a:r>
          </a:p>
          <a:p>
            <a:pPr marL="0" indent="0" algn="ctr">
              <a:buNone/>
            </a:pPr>
            <a:endParaRPr lang="en-US" sz="2400" b="1"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29</a:t>
            </a:fld>
            <a:endParaRPr lang="en-US" dirty="0"/>
          </a:p>
        </p:txBody>
      </p:sp>
      <p:pic>
        <p:nvPicPr>
          <p:cNvPr id="6" name="Picture 2" descr="Image result for questions and concerns">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01653" y="3018982"/>
            <a:ext cx="3376205" cy="2939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121254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481" y="1124378"/>
            <a:ext cx="7866993" cy="1008615"/>
          </a:xfrm>
        </p:spPr>
        <p:txBody>
          <a:bodyPr>
            <a:noAutofit/>
          </a:bodyPr>
          <a:lstStyle/>
          <a:p>
            <a:pPr algn="ctr"/>
            <a:r>
              <a:rPr lang="en-US" sz="5400" b="1" dirty="0"/>
              <a:t>Thank you!! </a:t>
            </a:r>
            <a:br>
              <a:rPr lang="en-US" sz="4000" dirty="0">
                <a:latin typeface="Calibri" panose="020F0502020204030204" pitchFamily="34" charset="0"/>
                <a:cs typeface="Calibri" panose="020F0502020204030204" pitchFamily="34" charset="0"/>
              </a:rPr>
            </a:br>
            <a:endParaRPr lang="en-US" sz="4000" b="1"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3</a:t>
            </a:fld>
            <a:endParaRPr lang="en-US" dirty="0"/>
          </a:p>
        </p:txBody>
      </p:sp>
      <p:sp>
        <p:nvSpPr>
          <p:cNvPr id="7" name="Content Placeholder 6">
            <a:extLst>
              <a:ext uri="{FF2B5EF4-FFF2-40B4-BE49-F238E27FC236}">
                <a16:creationId xmlns:a16="http://schemas.microsoft.com/office/drawing/2014/main" id="{AE49D23E-ECF6-49AF-999C-A558EA3E12EC}"/>
              </a:ext>
            </a:extLst>
          </p:cNvPr>
          <p:cNvSpPr>
            <a:spLocks noGrp="1"/>
          </p:cNvSpPr>
          <p:nvPr>
            <p:ph idx="1"/>
          </p:nvPr>
        </p:nvSpPr>
        <p:spPr>
          <a:xfrm>
            <a:off x="725213" y="2483945"/>
            <a:ext cx="7651531" cy="3530600"/>
          </a:xfrm>
        </p:spPr>
        <p:txBody>
          <a:bodyPr>
            <a:normAutofit/>
          </a:bodyPr>
          <a:lstStyle/>
          <a:p>
            <a:pPr marL="402336" lvl="1" indent="0">
              <a:buNone/>
            </a:pPr>
            <a:endParaRPr lang="en-US" sz="2400" dirty="0"/>
          </a:p>
          <a:p>
            <a:pPr marL="402336" lvl="1" indent="0" algn="ctr">
              <a:buNone/>
            </a:pPr>
            <a:r>
              <a:rPr lang="en-US" sz="2400" dirty="0"/>
              <a:t>Enrollment and other efforts continue to be very appreciated! </a:t>
            </a:r>
          </a:p>
        </p:txBody>
      </p:sp>
    </p:spTree>
    <p:extLst>
      <p:ext uri="{BB962C8B-B14F-4D97-AF65-F5344CB8AC3E}">
        <p14:creationId xmlns:p14="http://schemas.microsoft.com/office/powerpoint/2010/main" val="271211649"/>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4304" y="810719"/>
            <a:ext cx="6677830" cy="1201247"/>
          </a:xfrm>
        </p:spPr>
        <p:txBody>
          <a:bodyPr/>
          <a:lstStyle/>
          <a:p>
            <a:pPr algn="ctr"/>
            <a:r>
              <a:rPr lang="en-US" sz="4000" b="1" dirty="0"/>
              <a:t>Enrollment Update  </a:t>
            </a:r>
            <a:br>
              <a:rPr lang="en-US" sz="4000" dirty="0"/>
            </a:br>
            <a:endParaRPr lang="en-US" sz="4000" b="1" dirty="0"/>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4</a:t>
            </a:fld>
            <a:endParaRPr lang="en-US" dirty="0"/>
          </a:p>
        </p:txBody>
      </p:sp>
      <p:sp>
        <p:nvSpPr>
          <p:cNvPr id="11" name="Content Placeholder 10"/>
          <p:cNvSpPr>
            <a:spLocks noGrp="1"/>
          </p:cNvSpPr>
          <p:nvPr>
            <p:ph idx="1"/>
          </p:nvPr>
        </p:nvSpPr>
        <p:spPr>
          <a:xfrm>
            <a:off x="769270" y="2359571"/>
            <a:ext cx="7700654" cy="4140981"/>
          </a:xfrm>
        </p:spPr>
        <p:txBody>
          <a:bodyPr>
            <a:normAutofit/>
          </a:bodyPr>
          <a:lstStyle/>
          <a:p>
            <a:pPr>
              <a:buFont typeface="Wingdings" panose="05000000000000000000" pitchFamily="2" charset="2"/>
              <a:buChar char="Ø"/>
            </a:pPr>
            <a:endParaRPr lang="en-US" sz="1200" b="1" dirty="0">
              <a:latin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800" dirty="0">
              <a:latin typeface="Calibri" panose="020F0502020204030204" pitchFamily="34" charset="0"/>
              <a:cs typeface="Calibri" panose="020F0502020204030204" pitchFamily="34" charset="0"/>
            </a:endParaRPr>
          </a:p>
          <a:p>
            <a:pPr lvl="1">
              <a:buFont typeface="Wingdings" panose="05000000000000000000" pitchFamily="2" charset="2"/>
              <a:buChar char="Ø"/>
            </a:pPr>
            <a:r>
              <a:rPr lang="en-US" sz="2800" dirty="0">
                <a:latin typeface="Calibri" panose="020F0502020204030204" pitchFamily="34" charset="0"/>
                <a:cs typeface="Calibri" panose="020F0502020204030204" pitchFamily="34" charset="0"/>
              </a:rPr>
              <a:t>OPWDD has us about 20,000. Please keep sending in the updates!</a:t>
            </a:r>
          </a:p>
          <a:p>
            <a:pPr lvl="1">
              <a:buFont typeface="Wingdings" panose="05000000000000000000" pitchFamily="2" charset="2"/>
              <a:buChar char="Ø"/>
            </a:pPr>
            <a:endParaRPr lang="en-US" sz="2800" dirty="0">
              <a:latin typeface="Calibri" panose="020F0502020204030204" pitchFamily="34" charset="0"/>
              <a:cs typeface="Calibri" panose="020F0502020204030204" pitchFamily="34" charset="0"/>
            </a:endParaRPr>
          </a:p>
          <a:p>
            <a:pPr lvl="1">
              <a:buFont typeface="Wingdings" panose="05000000000000000000" pitchFamily="2" charset="2"/>
              <a:buChar char="Ø"/>
            </a:pPr>
            <a:endParaRPr lang="en-US" sz="2400" dirty="0">
              <a:latin typeface="Calibri" panose="020F0502020204030204" pitchFamily="34" charset="0"/>
              <a:cs typeface="Calibri" panose="020F0502020204030204" pitchFamily="34" charset="0"/>
            </a:endParaRP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579785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CD8C9-D201-401A-AED0-2F4E0CA12162}"/>
              </a:ext>
            </a:extLst>
          </p:cNvPr>
          <p:cNvSpPr>
            <a:spLocks noGrp="1"/>
          </p:cNvSpPr>
          <p:nvPr>
            <p:ph type="title"/>
          </p:nvPr>
        </p:nvSpPr>
        <p:spPr>
          <a:xfrm>
            <a:off x="865969" y="927098"/>
            <a:ext cx="7872449" cy="709865"/>
          </a:xfrm>
        </p:spPr>
        <p:txBody>
          <a:bodyPr/>
          <a:lstStyle/>
          <a:p>
            <a:pPr algn="ctr"/>
            <a:r>
              <a:rPr lang="en-US" b="1" dirty="0"/>
              <a:t>Over 90% </a:t>
            </a:r>
          </a:p>
        </p:txBody>
      </p:sp>
      <p:graphicFrame>
        <p:nvGraphicFramePr>
          <p:cNvPr id="6" name="Content Placeholder 5">
            <a:extLst>
              <a:ext uri="{FF2B5EF4-FFF2-40B4-BE49-F238E27FC236}">
                <a16:creationId xmlns:a16="http://schemas.microsoft.com/office/drawing/2014/main" id="{4949FFFB-DEED-46FC-B92B-B7367B496935}"/>
              </a:ext>
            </a:extLst>
          </p:cNvPr>
          <p:cNvGraphicFramePr>
            <a:graphicFrameLocks noGrp="1"/>
          </p:cNvGraphicFramePr>
          <p:nvPr>
            <p:ph idx="1"/>
            <p:extLst>
              <p:ext uri="{D42A27DB-BD31-4B8C-83A1-F6EECF244321}">
                <p14:modId xmlns:p14="http://schemas.microsoft.com/office/powerpoint/2010/main" val="4153426020"/>
              </p:ext>
            </p:extLst>
          </p:nvPr>
        </p:nvGraphicFramePr>
        <p:xfrm>
          <a:off x="1017639" y="2197510"/>
          <a:ext cx="6791631" cy="4464294"/>
        </p:xfrm>
        <a:graphic>
          <a:graphicData uri="http://schemas.openxmlformats.org/drawingml/2006/table">
            <a:tbl>
              <a:tblPr>
                <a:tableStyleId>{5C22544A-7EE6-4342-B048-85BDC9FD1C3A}</a:tableStyleId>
              </a:tblPr>
              <a:tblGrid>
                <a:gridCol w="3053346">
                  <a:extLst>
                    <a:ext uri="{9D8B030D-6E8A-4147-A177-3AD203B41FA5}">
                      <a16:colId xmlns:a16="http://schemas.microsoft.com/office/drawing/2014/main" val="2789300297"/>
                    </a:ext>
                  </a:extLst>
                </a:gridCol>
                <a:gridCol w="1355403">
                  <a:extLst>
                    <a:ext uri="{9D8B030D-6E8A-4147-A177-3AD203B41FA5}">
                      <a16:colId xmlns:a16="http://schemas.microsoft.com/office/drawing/2014/main" val="2245143912"/>
                    </a:ext>
                  </a:extLst>
                </a:gridCol>
                <a:gridCol w="1136788">
                  <a:extLst>
                    <a:ext uri="{9D8B030D-6E8A-4147-A177-3AD203B41FA5}">
                      <a16:colId xmlns:a16="http://schemas.microsoft.com/office/drawing/2014/main" val="384680137"/>
                    </a:ext>
                  </a:extLst>
                </a:gridCol>
                <a:gridCol w="1246094">
                  <a:extLst>
                    <a:ext uri="{9D8B030D-6E8A-4147-A177-3AD203B41FA5}">
                      <a16:colId xmlns:a16="http://schemas.microsoft.com/office/drawing/2014/main" val="3170860600"/>
                    </a:ext>
                  </a:extLst>
                </a:gridCol>
              </a:tblGrid>
              <a:tr h="361801">
                <a:tc>
                  <a:txBody>
                    <a:bodyPr/>
                    <a:lstStyle/>
                    <a:p>
                      <a:pPr algn="l" fontAlgn="b"/>
                      <a:r>
                        <a:rPr lang="en-US" sz="1100" b="1" u="none" strike="noStrike" dirty="0">
                          <a:effectLst/>
                        </a:rPr>
                        <a:t>JEWISH FAMILY SERVICES OF ORANGE COUNTY</a:t>
                      </a:r>
                    </a:p>
                    <a:p>
                      <a:pPr algn="l" fontAlgn="b"/>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85</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81</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3813930697"/>
                  </a:ext>
                </a:extLst>
              </a:tr>
              <a:tr h="311967">
                <a:tc>
                  <a:txBody>
                    <a:bodyPr/>
                    <a:lstStyle/>
                    <a:p>
                      <a:pPr algn="l" fontAlgn="b"/>
                      <a:r>
                        <a:rPr lang="en-US" sz="1100" b="1" u="none" strike="noStrike" dirty="0">
                          <a:effectLst/>
                        </a:rPr>
                        <a:t>LIFESPIRE, INC.</a:t>
                      </a:r>
                    </a:p>
                    <a:p>
                      <a:pPr algn="l" fontAlgn="b"/>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1062</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1012</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3375058597"/>
                  </a:ext>
                </a:extLst>
              </a:tr>
              <a:tr h="180901">
                <a:tc>
                  <a:txBody>
                    <a:bodyPr/>
                    <a:lstStyle/>
                    <a:p>
                      <a:pPr algn="l" fontAlgn="b"/>
                      <a:r>
                        <a:rPr lang="en-US" sz="1100" b="1" u="none" strike="noStrike" dirty="0">
                          <a:effectLst/>
                        </a:rPr>
                        <a:t>SCHOHARIE CO. NYSARC, INC.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224</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213</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1335652091"/>
                  </a:ext>
                </a:extLst>
              </a:tr>
              <a:tr h="361801">
                <a:tc>
                  <a:txBody>
                    <a:bodyPr/>
                    <a:lstStyle/>
                    <a:p>
                      <a:pPr algn="l" fontAlgn="b"/>
                      <a:r>
                        <a:rPr lang="en-US" sz="1100" b="1" u="none" strike="noStrike" dirty="0">
                          <a:effectLst/>
                        </a:rPr>
                        <a:t>GENERAL HUMAN OUTREACH IN THE COMMUNITY</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378</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359</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686163985"/>
                  </a:ext>
                </a:extLst>
              </a:tr>
              <a:tr h="361801">
                <a:tc>
                  <a:txBody>
                    <a:bodyPr/>
                    <a:lstStyle/>
                    <a:p>
                      <a:pPr algn="l" fontAlgn="b"/>
                      <a:r>
                        <a:rPr lang="en-US" sz="1100" b="1" u="none" strike="noStrike" dirty="0">
                          <a:effectLst/>
                        </a:rPr>
                        <a:t>LONG LIFE INFORMATION &amp; REFERRAL NETWORK</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58</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55</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1585893016"/>
                  </a:ext>
                </a:extLst>
              </a:tr>
              <a:tr h="180901">
                <a:tc>
                  <a:txBody>
                    <a:bodyPr/>
                    <a:lstStyle/>
                    <a:p>
                      <a:pPr algn="l" fontAlgn="b"/>
                      <a:r>
                        <a:rPr lang="en-US" sz="1100" b="1" u="none" strike="noStrike" dirty="0">
                          <a:effectLst/>
                        </a:rPr>
                        <a:t>JEWISH UNION FOUNDATION</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37</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35</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3455156165"/>
                  </a:ext>
                </a:extLst>
              </a:tr>
              <a:tr h="180901">
                <a:tc>
                  <a:txBody>
                    <a:bodyPr/>
                    <a:lstStyle/>
                    <a:p>
                      <a:pPr algn="l" fontAlgn="b"/>
                      <a:r>
                        <a:rPr lang="en-US" sz="1100" b="1" u="none" strike="noStrike" dirty="0">
                          <a:effectLst/>
                        </a:rPr>
                        <a:t>HARMONY SERVICES, INC.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36</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34</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94%</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242870674"/>
                  </a:ext>
                </a:extLst>
              </a:tr>
              <a:tr h="361801">
                <a:tc>
                  <a:txBody>
                    <a:bodyPr/>
                    <a:lstStyle/>
                    <a:p>
                      <a:pPr algn="l" fontAlgn="b"/>
                      <a:r>
                        <a:rPr lang="en-US" sz="1100" b="1" u="none" strike="noStrike" dirty="0">
                          <a:effectLst/>
                        </a:rPr>
                        <a:t>HEARTSHARE HUMAN SERVICES OF NEW YORK</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423</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397</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94%</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653449637"/>
                  </a:ext>
                </a:extLst>
              </a:tr>
              <a:tr h="361801">
                <a:tc>
                  <a:txBody>
                    <a:bodyPr/>
                    <a:lstStyle/>
                    <a:p>
                      <a:pPr algn="l" fontAlgn="b"/>
                      <a:r>
                        <a:rPr lang="en-US" sz="1100" b="1" u="none" strike="noStrike" dirty="0">
                          <a:effectLst/>
                        </a:rPr>
                        <a:t>NYS A R C, PUTNAM COUNTY CHAPTER</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335</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311</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93%</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3789862720"/>
                  </a:ext>
                </a:extLst>
              </a:tr>
              <a:tr h="361801">
                <a:tc>
                  <a:txBody>
                    <a:bodyPr/>
                    <a:lstStyle/>
                    <a:p>
                      <a:pPr algn="l" fontAlgn="b"/>
                      <a:r>
                        <a:rPr lang="en-US" sz="1100" b="1" u="none" strike="noStrike" dirty="0">
                          <a:effectLst/>
                        </a:rPr>
                        <a:t>CATHOLIC CHARITIES DISABILITIES SERVICES</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553</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511</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963180428"/>
                  </a:ext>
                </a:extLst>
              </a:tr>
              <a:tr h="180901">
                <a:tc>
                  <a:txBody>
                    <a:bodyPr/>
                    <a:lstStyle/>
                    <a:p>
                      <a:pPr algn="l" fontAlgn="b"/>
                      <a:r>
                        <a:rPr lang="en-US" sz="1100" b="1" u="none" strike="noStrike" dirty="0">
                          <a:effectLst/>
                        </a:rPr>
                        <a:t>SULLIVAN ARC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240</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221</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156511560"/>
                  </a:ext>
                </a:extLst>
              </a:tr>
              <a:tr h="180901">
                <a:tc>
                  <a:txBody>
                    <a:bodyPr/>
                    <a:lstStyle/>
                    <a:p>
                      <a:pPr algn="l" fontAlgn="b"/>
                      <a:r>
                        <a:rPr lang="en-US" sz="1100" b="1" u="none" strike="noStrike" dirty="0">
                          <a:effectLst/>
                        </a:rPr>
                        <a:t>MILL NECK SERVICES, INC.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187</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172</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933628533"/>
                  </a:ext>
                </a:extLst>
              </a:tr>
              <a:tr h="180901">
                <a:tc>
                  <a:txBody>
                    <a:bodyPr/>
                    <a:lstStyle/>
                    <a:p>
                      <a:pPr algn="l" fontAlgn="b"/>
                      <a:r>
                        <a:rPr lang="en-US" sz="1100" b="1" u="none" strike="noStrike" dirty="0">
                          <a:effectLst/>
                        </a:rPr>
                        <a:t>ABILITY BEYOND DISABILITY</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169</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155</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2132854098"/>
                  </a:ext>
                </a:extLst>
              </a:tr>
              <a:tr h="180901">
                <a:tc>
                  <a:txBody>
                    <a:bodyPr/>
                    <a:lstStyle/>
                    <a:p>
                      <a:pPr algn="l" fontAlgn="b"/>
                      <a:r>
                        <a:rPr lang="en-US" sz="1100" b="1" u="none" strike="noStrike" dirty="0">
                          <a:effectLst/>
                        </a:rPr>
                        <a:t>COMMUNITY LEAGUE</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108</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99</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695820948"/>
                  </a:ext>
                </a:extLst>
              </a:tr>
              <a:tr h="180901">
                <a:tc>
                  <a:txBody>
                    <a:bodyPr/>
                    <a:lstStyle/>
                    <a:p>
                      <a:pPr algn="l" fontAlgn="b"/>
                      <a:r>
                        <a:rPr lang="en-US" sz="1100" b="1" u="none" strike="noStrike" dirty="0">
                          <a:effectLst/>
                        </a:rPr>
                        <a:t>THE ADIRONDACK ARC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228</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207</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91%</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3627374277"/>
                  </a:ext>
                </a:extLst>
              </a:tr>
              <a:tr h="361801">
                <a:tc>
                  <a:txBody>
                    <a:bodyPr/>
                    <a:lstStyle/>
                    <a:p>
                      <a:pPr algn="l" fontAlgn="b"/>
                      <a:r>
                        <a:rPr lang="en-US" sz="1100" b="1" u="none" strike="noStrike" dirty="0">
                          <a:effectLst/>
                        </a:rPr>
                        <a:t>ULSTER/GREENE CO. NYSARC, INC.</a:t>
                      </a:r>
                      <a:endParaRPr lang="en-US" sz="1100" b="1"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443</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402</a:t>
                      </a:r>
                      <a:endParaRPr lang="en-US" sz="1100" b="0" i="0" u="none" strike="noStrike" dirty="0">
                        <a:solidFill>
                          <a:srgbClr val="000000"/>
                        </a:solidFill>
                        <a:effectLst/>
                        <a:latin typeface="Calibri" panose="020F0502020204030204" pitchFamily="34" charset="0"/>
                      </a:endParaRPr>
                    </a:p>
                  </a:txBody>
                  <a:tcPr marL="4040" marR="4040" marT="4040" marB="0" anchor="b"/>
                </a:tc>
                <a:tc>
                  <a:txBody>
                    <a:bodyPr/>
                    <a:lstStyle/>
                    <a:p>
                      <a:pPr algn="ctr" fontAlgn="b"/>
                      <a:r>
                        <a:rPr lang="en-US" sz="1100" u="none" strike="noStrike" dirty="0">
                          <a:effectLst/>
                        </a:rPr>
                        <a:t>91%</a:t>
                      </a:r>
                      <a:endParaRPr lang="en-US" sz="1100" b="0" i="0" u="none" strike="noStrike" dirty="0">
                        <a:solidFill>
                          <a:srgbClr val="000000"/>
                        </a:solidFill>
                        <a:effectLst/>
                        <a:latin typeface="Calibri" panose="020F0502020204030204" pitchFamily="34" charset="0"/>
                      </a:endParaRPr>
                    </a:p>
                  </a:txBody>
                  <a:tcPr marL="4040" marR="4040" marT="4040" marB="0" anchor="b"/>
                </a:tc>
                <a:extLst>
                  <a:ext uri="{0D108BD9-81ED-4DB2-BD59-A6C34878D82A}">
                    <a16:rowId xmlns:a16="http://schemas.microsoft.com/office/drawing/2014/main" val="4255645647"/>
                  </a:ext>
                </a:extLst>
              </a:tr>
            </a:tbl>
          </a:graphicData>
        </a:graphic>
      </p:graphicFrame>
      <p:sp>
        <p:nvSpPr>
          <p:cNvPr id="5" name="Slide Number Placeholder 4">
            <a:extLst>
              <a:ext uri="{FF2B5EF4-FFF2-40B4-BE49-F238E27FC236}">
                <a16:creationId xmlns:a16="http://schemas.microsoft.com/office/drawing/2014/main" id="{4EAF8634-7787-4674-9D48-307881B10130}"/>
              </a:ext>
            </a:extLst>
          </p:cNvPr>
          <p:cNvSpPr>
            <a:spLocks noGrp="1"/>
          </p:cNvSpPr>
          <p:nvPr>
            <p:ph type="sldNum" sz="quarter" idx="12"/>
          </p:nvPr>
        </p:nvSpPr>
        <p:spPr/>
        <p:txBody>
          <a:bodyPr/>
          <a:lstStyle/>
          <a:p>
            <a:fld id="{F829FE2B-783B-4783-8EF1-E942FFA4CC5B}" type="slidenum">
              <a:rPr lang="en-US" smtClean="0"/>
              <a:pPr/>
              <a:t>5</a:t>
            </a:fld>
            <a:endParaRPr lang="en-US" dirty="0"/>
          </a:p>
        </p:txBody>
      </p:sp>
    </p:spTree>
    <p:extLst>
      <p:ext uri="{BB962C8B-B14F-4D97-AF65-F5344CB8AC3E}">
        <p14:creationId xmlns:p14="http://schemas.microsoft.com/office/powerpoint/2010/main" val="246083584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314D3-D728-40F1-8B12-8A6B4CB36559}"/>
              </a:ext>
            </a:extLst>
          </p:cNvPr>
          <p:cNvSpPr>
            <a:spLocks noGrp="1"/>
          </p:cNvSpPr>
          <p:nvPr>
            <p:ph type="title"/>
          </p:nvPr>
        </p:nvSpPr>
        <p:spPr>
          <a:xfrm>
            <a:off x="865970" y="927098"/>
            <a:ext cx="7289888" cy="709865"/>
          </a:xfrm>
        </p:spPr>
        <p:txBody>
          <a:bodyPr/>
          <a:lstStyle/>
          <a:p>
            <a:pPr algn="ctr"/>
            <a:r>
              <a:rPr lang="en-US" b="1" dirty="0"/>
              <a:t>Over 95% </a:t>
            </a:r>
          </a:p>
        </p:txBody>
      </p:sp>
      <p:graphicFrame>
        <p:nvGraphicFramePr>
          <p:cNvPr id="6" name="Content Placeholder 5">
            <a:extLst>
              <a:ext uri="{FF2B5EF4-FFF2-40B4-BE49-F238E27FC236}">
                <a16:creationId xmlns:a16="http://schemas.microsoft.com/office/drawing/2014/main" id="{FBE27160-4D61-4D73-B394-5B3A2E2CBDD8}"/>
              </a:ext>
            </a:extLst>
          </p:cNvPr>
          <p:cNvGraphicFramePr>
            <a:graphicFrameLocks noGrp="1"/>
          </p:cNvGraphicFramePr>
          <p:nvPr>
            <p:ph idx="1"/>
            <p:extLst>
              <p:ext uri="{D42A27DB-BD31-4B8C-83A1-F6EECF244321}">
                <p14:modId xmlns:p14="http://schemas.microsoft.com/office/powerpoint/2010/main" val="2643711911"/>
              </p:ext>
            </p:extLst>
          </p:nvPr>
        </p:nvGraphicFramePr>
        <p:xfrm>
          <a:off x="929148" y="2330245"/>
          <a:ext cx="7226710" cy="3731342"/>
        </p:xfrm>
        <a:graphic>
          <a:graphicData uri="http://schemas.openxmlformats.org/drawingml/2006/table">
            <a:tbl>
              <a:tblPr>
                <a:tableStyleId>{5C22544A-7EE6-4342-B048-85BDC9FD1C3A}</a:tableStyleId>
              </a:tblPr>
              <a:tblGrid>
                <a:gridCol w="3436012">
                  <a:extLst>
                    <a:ext uri="{9D8B030D-6E8A-4147-A177-3AD203B41FA5}">
                      <a16:colId xmlns:a16="http://schemas.microsoft.com/office/drawing/2014/main" val="374204903"/>
                    </a:ext>
                  </a:extLst>
                </a:gridCol>
                <a:gridCol w="1374405">
                  <a:extLst>
                    <a:ext uri="{9D8B030D-6E8A-4147-A177-3AD203B41FA5}">
                      <a16:colId xmlns:a16="http://schemas.microsoft.com/office/drawing/2014/main" val="1411503629"/>
                    </a:ext>
                  </a:extLst>
                </a:gridCol>
                <a:gridCol w="1152727">
                  <a:extLst>
                    <a:ext uri="{9D8B030D-6E8A-4147-A177-3AD203B41FA5}">
                      <a16:colId xmlns:a16="http://schemas.microsoft.com/office/drawing/2014/main" val="3342274996"/>
                    </a:ext>
                  </a:extLst>
                </a:gridCol>
                <a:gridCol w="1263566">
                  <a:extLst>
                    <a:ext uri="{9D8B030D-6E8A-4147-A177-3AD203B41FA5}">
                      <a16:colId xmlns:a16="http://schemas.microsoft.com/office/drawing/2014/main" val="2497201423"/>
                    </a:ext>
                  </a:extLst>
                </a:gridCol>
              </a:tblGrid>
              <a:tr h="542429">
                <a:tc>
                  <a:txBody>
                    <a:bodyPr/>
                    <a:lstStyle/>
                    <a:p>
                      <a:pPr algn="l" fontAlgn="b"/>
                      <a:r>
                        <a:rPr lang="en-US" sz="1200" b="1" u="none" strike="noStrike" dirty="0">
                          <a:effectLst/>
                        </a:rPr>
                        <a:t>METROPOLITAN DEVELOPMENTAL CENTER</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61</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59</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97%</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209988646"/>
                  </a:ext>
                </a:extLst>
              </a:tr>
              <a:tr h="509598">
                <a:tc>
                  <a:txBody>
                    <a:bodyPr/>
                    <a:lstStyle/>
                    <a:p>
                      <a:pPr algn="l" fontAlgn="b"/>
                      <a:r>
                        <a:rPr lang="en-US" sz="1200" b="1" u="none" strike="noStrike" dirty="0">
                          <a:effectLst/>
                        </a:rPr>
                        <a:t>ROCKLAND CO. NYSARC, INC.</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478</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462</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97%</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771442007"/>
                  </a:ext>
                </a:extLst>
              </a:tr>
              <a:tr h="509598">
                <a:tc>
                  <a:txBody>
                    <a:bodyPr/>
                    <a:lstStyle/>
                    <a:p>
                      <a:pPr algn="l" fontAlgn="b"/>
                      <a:r>
                        <a:rPr lang="en-US" sz="1200" b="1" u="none" strike="noStrike" dirty="0">
                          <a:effectLst/>
                        </a:rPr>
                        <a:t>SARATOGA CO. NYSARC, INC.</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285</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275</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823157859"/>
                  </a:ext>
                </a:extLst>
              </a:tr>
              <a:tr h="542429">
                <a:tc>
                  <a:txBody>
                    <a:bodyPr/>
                    <a:lstStyle/>
                    <a:p>
                      <a:pPr algn="l" fontAlgn="b"/>
                      <a:r>
                        <a:rPr lang="en-US" sz="1200" b="1" u="none" strike="noStrike" dirty="0">
                          <a:effectLst/>
                        </a:rPr>
                        <a:t>NYS ARC RENSSELAER COUNTY CHAPTER</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282</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272</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064648426"/>
                  </a:ext>
                </a:extLst>
              </a:tr>
              <a:tr h="542429">
                <a:tc>
                  <a:txBody>
                    <a:bodyPr/>
                    <a:lstStyle/>
                    <a:p>
                      <a:pPr algn="l" fontAlgn="b"/>
                      <a:r>
                        <a:rPr lang="en-US" sz="1200" b="1" u="none" strike="noStrike" dirty="0">
                          <a:effectLst/>
                        </a:rPr>
                        <a:t>COMMUNITY WORK AND INDEPENDENCE INC</a:t>
                      </a:r>
                    </a:p>
                    <a:p>
                      <a:pPr algn="l" fontAlgn="b"/>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204</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196</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86407988"/>
                  </a:ext>
                </a:extLst>
              </a:tr>
              <a:tr h="271215">
                <a:tc>
                  <a:txBody>
                    <a:bodyPr/>
                    <a:lstStyle/>
                    <a:p>
                      <a:pPr algn="l" fontAlgn="b"/>
                      <a:r>
                        <a:rPr lang="en-US" sz="1200" b="1" u="none" strike="noStrike" dirty="0">
                          <a:effectLst/>
                        </a:rPr>
                        <a:t>DUTCHESS CO. NYSARC, INC.</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355</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340</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974330285"/>
                  </a:ext>
                </a:extLst>
              </a:tr>
              <a:tr h="542429">
                <a:tc>
                  <a:txBody>
                    <a:bodyPr/>
                    <a:lstStyle/>
                    <a:p>
                      <a:pPr algn="l" fontAlgn="b"/>
                      <a:r>
                        <a:rPr lang="en-US" sz="1200" b="1" u="none" strike="noStrike" dirty="0">
                          <a:effectLst/>
                        </a:rPr>
                        <a:t>CITIZENS OPTIONS UNLIMITED, INC.</a:t>
                      </a:r>
                    </a:p>
                    <a:p>
                      <a:pPr algn="l" fontAlgn="b"/>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1102</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1055</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100948008"/>
                  </a:ext>
                </a:extLst>
              </a:tr>
              <a:tr h="271215">
                <a:tc>
                  <a:txBody>
                    <a:bodyPr/>
                    <a:lstStyle/>
                    <a:p>
                      <a:pPr algn="l" fontAlgn="b"/>
                      <a:r>
                        <a:rPr lang="en-US" sz="1200" b="1" u="none" strike="noStrike" dirty="0">
                          <a:effectLst/>
                        </a:rPr>
                        <a:t>CLINTON CO. NYSARC, INC.</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380</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363</a:t>
                      </a:r>
                      <a:endParaRPr lang="en-US" sz="12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200" b="1" u="none" strike="noStrike" dirty="0">
                          <a:effectLst/>
                        </a:rPr>
                        <a:t>96%</a:t>
                      </a:r>
                      <a:endParaRPr lang="en-US" sz="12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988074837"/>
                  </a:ext>
                </a:extLst>
              </a:tr>
            </a:tbl>
          </a:graphicData>
        </a:graphic>
      </p:graphicFrame>
      <p:sp>
        <p:nvSpPr>
          <p:cNvPr id="4" name="Footer Placeholder 3">
            <a:extLst>
              <a:ext uri="{FF2B5EF4-FFF2-40B4-BE49-F238E27FC236}">
                <a16:creationId xmlns:a16="http://schemas.microsoft.com/office/drawing/2014/main" id="{CFABD6B4-B55F-4D5A-872D-3E4AD1C0158F}"/>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42B4D45E-32EA-43C0-B452-EEEACA7A3854}"/>
              </a:ext>
            </a:extLst>
          </p:cNvPr>
          <p:cNvSpPr>
            <a:spLocks noGrp="1"/>
          </p:cNvSpPr>
          <p:nvPr>
            <p:ph type="sldNum" sz="quarter" idx="12"/>
          </p:nvPr>
        </p:nvSpPr>
        <p:spPr/>
        <p:txBody>
          <a:bodyPr/>
          <a:lstStyle/>
          <a:p>
            <a:fld id="{F829FE2B-783B-4783-8EF1-E942FFA4CC5B}" type="slidenum">
              <a:rPr lang="en-US" smtClean="0"/>
              <a:pPr/>
              <a:t>6</a:t>
            </a:fld>
            <a:endParaRPr lang="en-US" dirty="0"/>
          </a:p>
        </p:txBody>
      </p:sp>
    </p:spTree>
    <p:extLst>
      <p:ext uri="{BB962C8B-B14F-4D97-AF65-F5344CB8AC3E}">
        <p14:creationId xmlns:p14="http://schemas.microsoft.com/office/powerpoint/2010/main" val="108949477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E8F7-DF82-422B-8A6E-2CCDF747F492}"/>
              </a:ext>
            </a:extLst>
          </p:cNvPr>
          <p:cNvSpPr>
            <a:spLocks noGrp="1"/>
          </p:cNvSpPr>
          <p:nvPr>
            <p:ph type="title"/>
          </p:nvPr>
        </p:nvSpPr>
        <p:spPr>
          <a:xfrm>
            <a:off x="865970" y="927098"/>
            <a:ext cx="7090784" cy="709865"/>
          </a:xfrm>
        </p:spPr>
        <p:txBody>
          <a:bodyPr/>
          <a:lstStyle/>
          <a:p>
            <a:pPr algn="ctr"/>
            <a:r>
              <a:rPr lang="en-US" b="1" dirty="0"/>
              <a:t>The Top Five!</a:t>
            </a:r>
          </a:p>
        </p:txBody>
      </p:sp>
      <p:graphicFrame>
        <p:nvGraphicFramePr>
          <p:cNvPr id="6" name="Content Placeholder 5">
            <a:extLst>
              <a:ext uri="{FF2B5EF4-FFF2-40B4-BE49-F238E27FC236}">
                <a16:creationId xmlns:a16="http://schemas.microsoft.com/office/drawing/2014/main" id="{DA57EB44-9B91-4B6B-8186-0612DA7DEB42}"/>
              </a:ext>
            </a:extLst>
          </p:cNvPr>
          <p:cNvGraphicFramePr>
            <a:graphicFrameLocks noGrp="1"/>
          </p:cNvGraphicFramePr>
          <p:nvPr>
            <p:ph idx="1"/>
            <p:extLst>
              <p:ext uri="{D42A27DB-BD31-4B8C-83A1-F6EECF244321}">
                <p14:modId xmlns:p14="http://schemas.microsoft.com/office/powerpoint/2010/main" val="2377830773"/>
              </p:ext>
            </p:extLst>
          </p:nvPr>
        </p:nvGraphicFramePr>
        <p:xfrm>
          <a:off x="865969" y="2190135"/>
          <a:ext cx="7090785" cy="3601816"/>
        </p:xfrm>
        <a:graphic>
          <a:graphicData uri="http://schemas.openxmlformats.org/drawingml/2006/table">
            <a:tbl>
              <a:tblPr>
                <a:tableStyleId>{5C22544A-7EE6-4342-B048-85BDC9FD1C3A}</a:tableStyleId>
              </a:tblPr>
              <a:tblGrid>
                <a:gridCol w="3371385">
                  <a:extLst>
                    <a:ext uri="{9D8B030D-6E8A-4147-A177-3AD203B41FA5}">
                      <a16:colId xmlns:a16="http://schemas.microsoft.com/office/drawing/2014/main" val="24613677"/>
                    </a:ext>
                  </a:extLst>
                </a:gridCol>
                <a:gridCol w="1348555">
                  <a:extLst>
                    <a:ext uri="{9D8B030D-6E8A-4147-A177-3AD203B41FA5}">
                      <a16:colId xmlns:a16="http://schemas.microsoft.com/office/drawing/2014/main" val="4182526319"/>
                    </a:ext>
                  </a:extLst>
                </a:gridCol>
                <a:gridCol w="1131045">
                  <a:extLst>
                    <a:ext uri="{9D8B030D-6E8A-4147-A177-3AD203B41FA5}">
                      <a16:colId xmlns:a16="http://schemas.microsoft.com/office/drawing/2014/main" val="2432587052"/>
                    </a:ext>
                  </a:extLst>
                </a:gridCol>
                <a:gridCol w="1239800">
                  <a:extLst>
                    <a:ext uri="{9D8B030D-6E8A-4147-A177-3AD203B41FA5}">
                      <a16:colId xmlns:a16="http://schemas.microsoft.com/office/drawing/2014/main" val="742768036"/>
                    </a:ext>
                  </a:extLst>
                </a:gridCol>
              </a:tblGrid>
              <a:tr h="1036932">
                <a:tc>
                  <a:txBody>
                    <a:bodyPr/>
                    <a:lstStyle/>
                    <a:p>
                      <a:pPr algn="l" fontAlgn="b"/>
                      <a:r>
                        <a:rPr lang="en-US" sz="1600" b="1" u="none" strike="noStrike" dirty="0">
                          <a:effectLst/>
                        </a:rPr>
                        <a:t>MSC AGENCY NAME</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ENROLLED IN MSC PROGRAM</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CONSENT/CHOICE RECEIVED</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PERCENT CHOICE RECEIVED</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27862028"/>
                  </a:ext>
                </a:extLst>
              </a:tr>
              <a:tr h="344210">
                <a:tc>
                  <a:txBody>
                    <a:bodyPr/>
                    <a:lstStyle/>
                    <a:p>
                      <a:pPr algn="l" fontAlgn="b"/>
                      <a:r>
                        <a:rPr lang="en-US" sz="1600" b="1" u="none" strike="noStrike" dirty="0">
                          <a:effectLst/>
                        </a:rPr>
                        <a:t>ST REGIS MOHAWK TRIBE</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58</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58</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100%</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103984446"/>
                  </a:ext>
                </a:extLst>
              </a:tr>
              <a:tr h="344210">
                <a:tc>
                  <a:txBody>
                    <a:bodyPr/>
                    <a:lstStyle/>
                    <a:p>
                      <a:pPr algn="l" fontAlgn="b"/>
                      <a:r>
                        <a:rPr lang="en-US" sz="1600" b="1" u="none" strike="noStrike" dirty="0">
                          <a:effectLst/>
                        </a:rPr>
                        <a:t>MOUNTAIN LAKE SERVICES</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342</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340</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99%</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773380978"/>
                  </a:ext>
                </a:extLst>
              </a:tr>
              <a:tr h="688419">
                <a:tc>
                  <a:txBody>
                    <a:bodyPr/>
                    <a:lstStyle/>
                    <a:p>
                      <a:pPr algn="l" fontAlgn="b"/>
                      <a:r>
                        <a:rPr lang="en-US" sz="1600" b="1" u="none" strike="noStrike" dirty="0">
                          <a:effectLst/>
                        </a:rPr>
                        <a:t>YAI/ROCKLND CTY ASSOC PEOPLE W/DISAB</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134</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131</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98%</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735008810"/>
                  </a:ext>
                </a:extLst>
              </a:tr>
              <a:tr h="646753">
                <a:tc>
                  <a:txBody>
                    <a:bodyPr/>
                    <a:lstStyle/>
                    <a:p>
                      <a:pPr algn="l" fontAlgn="b"/>
                      <a:r>
                        <a:rPr lang="en-US" sz="1600" b="1" u="none" strike="noStrike" dirty="0">
                          <a:effectLst/>
                        </a:rPr>
                        <a:t>SCHENECTADY CO. NYSARC, INC.</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525</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513</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98%</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97048866"/>
                  </a:ext>
                </a:extLst>
              </a:tr>
              <a:tr h="541292">
                <a:tc>
                  <a:txBody>
                    <a:bodyPr/>
                    <a:lstStyle/>
                    <a:p>
                      <a:pPr algn="l" fontAlgn="b"/>
                      <a:r>
                        <a:rPr lang="en-US" sz="1600" b="1" i="0" u="none" strike="noStrike" dirty="0">
                          <a:solidFill>
                            <a:srgbClr val="000000"/>
                          </a:solidFill>
                          <a:effectLst/>
                          <a:latin typeface="+mj-lt"/>
                        </a:rPr>
                        <a:t>Citizens Advocates</a:t>
                      </a:r>
                    </a:p>
                  </a:txBody>
                  <a:tcPr marL="4763" marR="4763" marT="4763" marB="0" anchor="b"/>
                </a:tc>
                <a:tc>
                  <a:txBody>
                    <a:bodyPr/>
                    <a:lstStyle/>
                    <a:p>
                      <a:pPr algn="ctr" fontAlgn="b"/>
                      <a:r>
                        <a:rPr lang="en-US" sz="1600" b="1" u="none" strike="noStrike" dirty="0">
                          <a:effectLst/>
                        </a:rPr>
                        <a:t>323</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315</a:t>
                      </a:r>
                      <a:endParaRPr lang="en-US" sz="1600" b="1" i="0" u="none" strike="noStrike" dirty="0">
                        <a:solidFill>
                          <a:srgbClr val="000000"/>
                        </a:solidFill>
                        <a:effectLst/>
                        <a:latin typeface="Calibri" panose="020F0502020204030204" pitchFamily="34" charset="0"/>
                      </a:endParaRPr>
                    </a:p>
                  </a:txBody>
                  <a:tcPr marL="4763" marR="4763" marT="4763" marB="0" anchor="b"/>
                </a:tc>
                <a:tc>
                  <a:txBody>
                    <a:bodyPr/>
                    <a:lstStyle/>
                    <a:p>
                      <a:pPr algn="ctr" fontAlgn="b"/>
                      <a:r>
                        <a:rPr lang="en-US" sz="1600" b="1" u="none" strike="noStrike" dirty="0">
                          <a:effectLst/>
                        </a:rPr>
                        <a:t>98%</a:t>
                      </a:r>
                      <a:endParaRPr lang="en-US" sz="16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163692067"/>
                  </a:ext>
                </a:extLst>
              </a:tr>
            </a:tbl>
          </a:graphicData>
        </a:graphic>
      </p:graphicFrame>
      <p:sp>
        <p:nvSpPr>
          <p:cNvPr id="4" name="Footer Placeholder 3">
            <a:extLst>
              <a:ext uri="{FF2B5EF4-FFF2-40B4-BE49-F238E27FC236}">
                <a16:creationId xmlns:a16="http://schemas.microsoft.com/office/drawing/2014/main" id="{C8C1ABDB-61E0-481A-B667-CE3FEE28F477}"/>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FEC90ACC-0925-4D38-A7EF-06EF496DD6BD}"/>
              </a:ext>
            </a:extLst>
          </p:cNvPr>
          <p:cNvSpPr>
            <a:spLocks noGrp="1"/>
          </p:cNvSpPr>
          <p:nvPr>
            <p:ph type="sldNum" sz="quarter" idx="12"/>
          </p:nvPr>
        </p:nvSpPr>
        <p:spPr/>
        <p:txBody>
          <a:bodyPr/>
          <a:lstStyle/>
          <a:p>
            <a:fld id="{F829FE2B-783B-4783-8EF1-E942FFA4CC5B}" type="slidenum">
              <a:rPr lang="en-US" smtClean="0"/>
              <a:pPr/>
              <a:t>7</a:t>
            </a:fld>
            <a:endParaRPr lang="en-US" dirty="0"/>
          </a:p>
        </p:txBody>
      </p:sp>
    </p:spTree>
    <p:extLst>
      <p:ext uri="{BB962C8B-B14F-4D97-AF65-F5344CB8AC3E}">
        <p14:creationId xmlns:p14="http://schemas.microsoft.com/office/powerpoint/2010/main" val="343021228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2A292-0C50-4577-8813-2FBF538A3DF3}"/>
              </a:ext>
            </a:extLst>
          </p:cNvPr>
          <p:cNvSpPr>
            <a:spLocks noGrp="1"/>
          </p:cNvSpPr>
          <p:nvPr>
            <p:ph type="title"/>
          </p:nvPr>
        </p:nvSpPr>
        <p:spPr>
          <a:xfrm>
            <a:off x="865970" y="927098"/>
            <a:ext cx="7437372" cy="709865"/>
          </a:xfrm>
        </p:spPr>
        <p:txBody>
          <a:bodyPr/>
          <a:lstStyle/>
          <a:p>
            <a:pPr algn="ctr"/>
            <a:r>
              <a:rPr lang="en-US" b="1" dirty="0"/>
              <a:t>Bottom five</a:t>
            </a:r>
          </a:p>
        </p:txBody>
      </p:sp>
      <p:sp>
        <p:nvSpPr>
          <p:cNvPr id="3" name="Content Placeholder 2">
            <a:extLst>
              <a:ext uri="{FF2B5EF4-FFF2-40B4-BE49-F238E27FC236}">
                <a16:creationId xmlns:a16="http://schemas.microsoft.com/office/drawing/2014/main" id="{4A7A54CA-4C83-488E-8153-B1E2B712D63A}"/>
              </a:ext>
            </a:extLst>
          </p:cNvPr>
          <p:cNvSpPr>
            <a:spLocks noGrp="1"/>
          </p:cNvSpPr>
          <p:nvPr>
            <p:ph idx="1"/>
          </p:nvPr>
        </p:nvSpPr>
        <p:spPr/>
        <p:txBody>
          <a:bodyPr/>
          <a:lstStyle/>
          <a:p>
            <a:pPr algn="ctr"/>
            <a:endParaRPr lang="en-US" dirty="0"/>
          </a:p>
          <a:p>
            <a:pPr algn="ctr"/>
            <a:endParaRPr lang="en-US" dirty="0"/>
          </a:p>
          <a:p>
            <a:r>
              <a:rPr lang="en-US" sz="2800" b="1" dirty="0"/>
              <a:t>Only Kidding. Well at least this week… </a:t>
            </a:r>
          </a:p>
        </p:txBody>
      </p:sp>
      <p:sp>
        <p:nvSpPr>
          <p:cNvPr id="4" name="Footer Placeholder 3">
            <a:extLst>
              <a:ext uri="{FF2B5EF4-FFF2-40B4-BE49-F238E27FC236}">
                <a16:creationId xmlns:a16="http://schemas.microsoft.com/office/drawing/2014/main" id="{7FB7DD55-B0C2-477C-94EC-C486DC849D0D}"/>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EA0320B4-568F-4621-9CBA-A43D703899DA}"/>
              </a:ext>
            </a:extLst>
          </p:cNvPr>
          <p:cNvSpPr>
            <a:spLocks noGrp="1"/>
          </p:cNvSpPr>
          <p:nvPr>
            <p:ph type="sldNum" sz="quarter" idx="12"/>
          </p:nvPr>
        </p:nvSpPr>
        <p:spPr/>
        <p:txBody>
          <a:bodyPr/>
          <a:lstStyle/>
          <a:p>
            <a:fld id="{F829FE2B-783B-4783-8EF1-E942FFA4CC5B}" type="slidenum">
              <a:rPr lang="en-US" smtClean="0"/>
              <a:pPr/>
              <a:t>8</a:t>
            </a:fld>
            <a:endParaRPr lang="en-US" dirty="0"/>
          </a:p>
        </p:txBody>
      </p:sp>
    </p:spTree>
    <p:extLst>
      <p:ext uri="{BB962C8B-B14F-4D97-AF65-F5344CB8AC3E}">
        <p14:creationId xmlns:p14="http://schemas.microsoft.com/office/powerpoint/2010/main" val="173068198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33463-F116-41FB-A138-E38CE4CC0A3B}"/>
              </a:ext>
            </a:extLst>
          </p:cNvPr>
          <p:cNvSpPr>
            <a:spLocks noGrp="1"/>
          </p:cNvSpPr>
          <p:nvPr>
            <p:ph type="title"/>
          </p:nvPr>
        </p:nvSpPr>
        <p:spPr>
          <a:xfrm>
            <a:off x="865969" y="927098"/>
            <a:ext cx="7341507" cy="709865"/>
          </a:xfrm>
        </p:spPr>
        <p:txBody>
          <a:bodyPr/>
          <a:lstStyle/>
          <a:p>
            <a:pPr algn="ctr"/>
            <a:r>
              <a:rPr lang="en-US" b="1" dirty="0"/>
              <a:t>Intake and Enrollment</a:t>
            </a:r>
            <a:endParaRPr lang="en-US" dirty="0"/>
          </a:p>
        </p:txBody>
      </p:sp>
      <p:sp>
        <p:nvSpPr>
          <p:cNvPr id="3" name="Content Placeholder 2">
            <a:extLst>
              <a:ext uri="{FF2B5EF4-FFF2-40B4-BE49-F238E27FC236}">
                <a16:creationId xmlns:a16="http://schemas.microsoft.com/office/drawing/2014/main" id="{61465898-9F97-4E32-93AC-40A12B4A9173}"/>
              </a:ext>
            </a:extLst>
          </p:cNvPr>
          <p:cNvSpPr>
            <a:spLocks noGrp="1"/>
          </p:cNvSpPr>
          <p:nvPr>
            <p:ph idx="1"/>
          </p:nvPr>
        </p:nvSpPr>
        <p:spPr>
          <a:xfrm>
            <a:off x="864382" y="2489200"/>
            <a:ext cx="7343094" cy="3530600"/>
          </a:xfrm>
        </p:spPr>
        <p:txBody>
          <a:bodyPr/>
          <a:lstStyle/>
          <a:p>
            <a:pPr lvl="1">
              <a:buFont typeface="Wingdings" panose="05000000000000000000" pitchFamily="2" charset="2"/>
              <a:buChar char="Ø"/>
            </a:pPr>
            <a:r>
              <a:rPr lang="en-US" sz="2800" dirty="0">
                <a:latin typeface="Calibri" panose="020F0502020204030204" pitchFamily="34" charset="0"/>
                <a:cs typeface="Calibri" panose="020F0502020204030204" pitchFamily="34" charset="0"/>
              </a:rPr>
              <a:t>Individuals waiting for MSC services </a:t>
            </a:r>
          </a:p>
          <a:p>
            <a:pPr lvl="1">
              <a:buFont typeface="Wingdings" panose="05000000000000000000" pitchFamily="2" charset="2"/>
              <a:buChar char="Ø"/>
            </a:pPr>
            <a:endParaRPr lang="en-US" sz="2800" dirty="0">
              <a:latin typeface="Calibri" panose="020F0502020204030204" pitchFamily="34" charset="0"/>
              <a:cs typeface="Calibri" panose="020F0502020204030204" pitchFamily="34" charset="0"/>
            </a:endParaRPr>
          </a:p>
          <a:p>
            <a:pPr lvl="1">
              <a:buFont typeface="Wingdings" panose="05000000000000000000" pitchFamily="2" charset="2"/>
              <a:buChar char="Ø"/>
            </a:pPr>
            <a:r>
              <a:rPr lang="en-US" sz="2800" dirty="0">
                <a:latin typeface="Calibri" panose="020F0502020204030204" pitchFamily="34" charset="0"/>
                <a:cs typeface="Calibri" panose="020F0502020204030204" pitchFamily="34" charset="0"/>
              </a:rPr>
              <a:t>Developing a CDNY Process. </a:t>
            </a:r>
          </a:p>
          <a:p>
            <a:pPr lvl="1">
              <a:buFont typeface="Wingdings" panose="05000000000000000000" pitchFamily="2" charset="2"/>
              <a:buChar char="Ø"/>
            </a:pPr>
            <a:endParaRPr lang="en-US" sz="2800" dirty="0">
              <a:latin typeface="Calibri" panose="020F0502020204030204" pitchFamily="34" charset="0"/>
              <a:cs typeface="Calibri" panose="020F0502020204030204" pitchFamily="34" charset="0"/>
            </a:endParaRPr>
          </a:p>
          <a:p>
            <a:pPr lvl="1">
              <a:buFont typeface="Wingdings" panose="05000000000000000000" pitchFamily="2" charset="2"/>
              <a:buChar char="Ø"/>
            </a:pPr>
            <a:r>
              <a:rPr lang="en-US" sz="2800" dirty="0">
                <a:latin typeface="Calibri" panose="020F0502020204030204" pitchFamily="34" charset="0"/>
                <a:cs typeface="Calibri" panose="020F0502020204030204" pitchFamily="34" charset="0"/>
              </a:rPr>
              <a:t>Todd and Barb –  working out a process and using phones like crazy! </a:t>
            </a:r>
          </a:p>
          <a:p>
            <a:endParaRPr lang="en-US" dirty="0"/>
          </a:p>
        </p:txBody>
      </p:sp>
      <p:sp>
        <p:nvSpPr>
          <p:cNvPr id="4" name="Footer Placeholder 3">
            <a:extLst>
              <a:ext uri="{FF2B5EF4-FFF2-40B4-BE49-F238E27FC236}">
                <a16:creationId xmlns:a16="http://schemas.microsoft.com/office/drawing/2014/main" id="{3EA9B2EC-E73E-4450-9DE2-90FE3401929C}"/>
              </a:ext>
            </a:extLst>
          </p:cNvPr>
          <p:cNvSpPr>
            <a:spLocks noGrp="1"/>
          </p:cNvSpPr>
          <p:nvPr>
            <p:ph type="ftr" sz="quarter" idx="11"/>
          </p:nvPr>
        </p:nvSpPr>
        <p:spPr/>
        <p:txBody>
          <a:bodyPr/>
          <a:lstStyle/>
          <a:p>
            <a:r>
              <a:rPr lang="en-US" dirty="0"/>
              <a:t>Proprietary Information for CDNY</a:t>
            </a:r>
          </a:p>
        </p:txBody>
      </p:sp>
      <p:sp>
        <p:nvSpPr>
          <p:cNvPr id="5" name="Slide Number Placeholder 4">
            <a:extLst>
              <a:ext uri="{FF2B5EF4-FFF2-40B4-BE49-F238E27FC236}">
                <a16:creationId xmlns:a16="http://schemas.microsoft.com/office/drawing/2014/main" id="{1440B29E-26A7-41F6-8C59-FBC62C83A574}"/>
              </a:ext>
            </a:extLst>
          </p:cNvPr>
          <p:cNvSpPr>
            <a:spLocks noGrp="1"/>
          </p:cNvSpPr>
          <p:nvPr>
            <p:ph type="sldNum" sz="quarter" idx="12"/>
          </p:nvPr>
        </p:nvSpPr>
        <p:spPr/>
        <p:txBody>
          <a:bodyPr/>
          <a:lstStyle/>
          <a:p>
            <a:fld id="{F829FE2B-783B-4783-8EF1-E942FFA4CC5B}" type="slidenum">
              <a:rPr lang="en-US" smtClean="0"/>
              <a:pPr/>
              <a:t>9</a:t>
            </a:fld>
            <a:endParaRPr lang="en-US" dirty="0"/>
          </a:p>
        </p:txBody>
      </p:sp>
    </p:spTree>
    <p:extLst>
      <p:ext uri="{BB962C8B-B14F-4D97-AF65-F5344CB8AC3E}">
        <p14:creationId xmlns:p14="http://schemas.microsoft.com/office/powerpoint/2010/main" val="404441216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27763</TotalTime>
  <Words>1760</Words>
  <Application>Microsoft Office PowerPoint</Application>
  <PresentationFormat>On-screen Show (4:3)</PresentationFormat>
  <Paragraphs>343</Paragraphs>
  <Slides>29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Century Gothic</vt:lpstr>
      <vt:lpstr>Webdings</vt:lpstr>
      <vt:lpstr>Wingdings</vt:lpstr>
      <vt:lpstr>Wingdings 3</vt:lpstr>
      <vt:lpstr>Ion Boardroom</vt:lpstr>
      <vt:lpstr>PowerPoint Presentation</vt:lpstr>
      <vt:lpstr>The Countdown…11 days remaining until Go Live!  </vt:lpstr>
      <vt:lpstr>Thank you!!  </vt:lpstr>
      <vt:lpstr>Enrollment Update   </vt:lpstr>
      <vt:lpstr>Over 90% </vt:lpstr>
      <vt:lpstr>Over 95% </vt:lpstr>
      <vt:lpstr>The Top Five!</vt:lpstr>
      <vt:lpstr>Bottom five</vt:lpstr>
      <vt:lpstr>Intake and Enrollment</vt:lpstr>
      <vt:lpstr>Employee Benefits &amp; Comp </vt:lpstr>
      <vt:lpstr>  Site Locations &amp; Supervisory Support  </vt:lpstr>
      <vt:lpstr>Caseload Assignments in MediSked</vt:lpstr>
      <vt:lpstr>Updates on Caseloads &amp; Vacancies </vt:lpstr>
      <vt:lpstr>Email Security </vt:lpstr>
      <vt:lpstr>CHOICES ACCESS </vt:lpstr>
      <vt:lpstr>More CHOICES Info</vt:lpstr>
      <vt:lpstr>More CHOICES Info</vt:lpstr>
      <vt:lpstr>CHOICES Wrap Up </vt:lpstr>
      <vt:lpstr>Benefits &amp; Entitlements Support </vt:lpstr>
      <vt:lpstr>Benefits &amp; Entitlements Support </vt:lpstr>
      <vt:lpstr>Support is Coming… </vt:lpstr>
      <vt:lpstr>Thank you! </vt:lpstr>
      <vt:lpstr>Transition and Training </vt:lpstr>
      <vt:lpstr>Transitioning Benefits Responsibilities </vt:lpstr>
      <vt:lpstr>Roles </vt:lpstr>
      <vt:lpstr>Roles Continued</vt:lpstr>
      <vt:lpstr>Training Team Updates</vt:lpstr>
      <vt:lpstr>Contacts</vt:lpstr>
      <vt:lpstr>Let’s Hear from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Moran</dc:creator>
  <cp:lastModifiedBy>Anne Ogden</cp:lastModifiedBy>
  <cp:revision>205</cp:revision>
  <cp:lastPrinted>2018-06-20T23:44:46Z</cp:lastPrinted>
  <dcterms:modified xsi:type="dcterms:W3CDTF">2018-06-22T23:11:40Z</dcterms:modified>
</cp:coreProperties>
</file>