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0" r:id="rId3"/>
    <p:sldId id="298" r:id="rId4"/>
    <p:sldId id="283" r:id="rId5"/>
    <p:sldId id="294" r:id="rId6"/>
    <p:sldId id="259" r:id="rId7"/>
    <p:sldId id="296" r:id="rId8"/>
    <p:sldId id="299" r:id="rId9"/>
    <p:sldId id="302" r:id="rId10"/>
    <p:sldId id="303" r:id="rId11"/>
    <p:sldId id="304" r:id="rId12"/>
    <p:sldId id="301" r:id="rId1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7C052A-E825-4E4F-BAF5-6EF2AC740C5C}">
          <p14:sldIdLst>
            <p14:sldId id="256"/>
            <p14:sldId id="290"/>
            <p14:sldId id="298"/>
            <p14:sldId id="283"/>
            <p14:sldId id="294"/>
            <p14:sldId id="259"/>
          </p14:sldIdLst>
        </p14:section>
        <p14:section name="Untitled Section" id="{84B53F55-0404-4AF5-8922-9D38FB5DA0FF}">
          <p14:sldIdLst>
            <p14:sldId id="296"/>
          </p14:sldIdLst>
        </p14:section>
        <p14:section name="Untitled Section" id="{4AECA8F2-3C04-40D3-A764-6DFF022C78C7}">
          <p14:sldIdLst>
            <p14:sldId id="299"/>
            <p14:sldId id="302"/>
            <p14:sldId id="303"/>
            <p14:sldId id="304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8" autoAdjust="0"/>
  </p:normalViewPr>
  <p:slideViewPr>
    <p:cSldViewPr snapToGrid="0">
      <p:cViewPr varScale="1">
        <p:scale>
          <a:sx n="91" d="100"/>
          <a:sy n="91" d="100"/>
        </p:scale>
        <p:origin x="819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1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77739" cy="469423"/>
          </a:xfrm>
          <a:prstGeom prst="rect">
            <a:avLst/>
          </a:prstGeom>
        </p:spPr>
        <p:txBody>
          <a:bodyPr vert="horz" lIns="95681" tIns="47840" rIns="95681" bIns="4784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5" y="3"/>
            <a:ext cx="3077739" cy="469423"/>
          </a:xfrm>
          <a:prstGeom prst="rect">
            <a:avLst/>
          </a:prstGeom>
        </p:spPr>
        <p:txBody>
          <a:bodyPr vert="horz" lIns="95681" tIns="47840" rIns="95681" bIns="47840" rtlCol="0"/>
          <a:lstStyle>
            <a:lvl1pPr algn="r">
              <a:defRPr sz="1300"/>
            </a:lvl1pPr>
          </a:lstStyle>
          <a:p>
            <a:fld id="{C0653CC8-F358-4F0E-A77F-92DAE5BF602B}" type="datetimeFigureOut">
              <a:rPr lang="en-US" smtClean="0"/>
              <a:t>6/28/2018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5"/>
            <a:ext cx="3077739" cy="469423"/>
          </a:xfrm>
          <a:prstGeom prst="rect">
            <a:avLst/>
          </a:prstGeom>
        </p:spPr>
        <p:txBody>
          <a:bodyPr vert="horz" lIns="95681" tIns="47840" rIns="95681" bIns="4784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5" y="8917425"/>
            <a:ext cx="3077739" cy="469423"/>
          </a:xfrm>
          <a:prstGeom prst="rect">
            <a:avLst/>
          </a:prstGeom>
        </p:spPr>
        <p:txBody>
          <a:bodyPr vert="horz" lIns="95681" tIns="47840" rIns="95681" bIns="47840" rtlCol="0" anchor="b"/>
          <a:lstStyle>
            <a:lvl1pPr algn="r">
              <a:defRPr sz="1300"/>
            </a:lvl1pPr>
          </a:lstStyle>
          <a:p>
            <a:fld id="{E112CEA4-7A3E-41E9-B46D-94F2B27B83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0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4-26T12:48:26.107"/>
    </inkml:context>
    <inkml:brush xml:id="br0">
      <inkml:brushProperty name="width" value="0.025" units="cm"/>
      <inkml:brushProperty name="height" value="0.025" units="cm"/>
    </inkml:brush>
  </inkml:definitions>
  <inkml:traceGroup>
    <inkml:annotationXML>
      <emma:emma xmlns:emma="http://www.w3.org/2003/04/emma" version="1.0">
        <emma:interpretation id="{48D0FCA3-542D-429B-9929-CFBF72D0D8C7}" emma:medium="tactile" emma:mode="ink">
          <msink:context xmlns:msink="http://schemas.microsoft.com/ink/2010/main" type="inkDrawing" rotatedBoundingBox="20431,857 22143,-963 22210,-900 20498,921" semanticType="callout" shapeName="Other"/>
        </emma:interpretation>
      </emma:emma>
    </inkml:annotationXML>
    <inkml:trace contextRef="#ctx0" brushRef="#br0">24437 1139 576,'73'-73'192,"-29"30"-128,14-30-32,-14 43 128,0-28-96,29 0-32,0-15 0,-15 14 1216,15-14-672,0 15-288,-15-15-224,1 14 64,0 1-64,-1 14-160,-14-14 32,0 14 160,14-14-32,-29 14 480,30 0-320,-31 15 256,16 0-256,-14 0-128,-2-1-64,2 1 32,-1 0-32,-14 0-32,14 0 32,-14 14-128,-1-14 64,0 14 32,16-14 0,-16 14 416,1-14-224,14 15 64,-14-16-160,14 1-608,-15 0 256,16 14-960,-16-14 704,1 15 480,-15-1 64,15 0 1664,-15 1-928,14-1 96,-14 1-512,15-1-320,-15 0-32,15 15-64,-1-14 0,-14-1 352,14-14-192,-14 14 416,15 1-288,-15-1-384,29 1 64,-29-1-2720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3:09.7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26159 9504 24703,'44'0'0,"0"-15"-32,-15 15-3392,0 0 1856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0:27.769"/>
    </inkml:context>
    <inkml:brush xml:id="br0">
      <inkml:brushProperty name="width" value="0.02266" units="cm"/>
      <inkml:brushProperty name="height" value="0.02266" units="cm"/>
    </inkml:brush>
  </inkml:definitions>
  <inkml:trace contextRef="#ctx0" brushRef="#br0">8394 6570 10752,'0'0'0,"-29"14"-32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2:43.5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20728 5286 10560,'-43'-44'3904,"43"44"-3040,-15-15-224,1 0-288,14 15-320,-15 0-160,15-14 64,15 14-1504,-1 0 832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3:09.7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26159 9504 24703,'44'0'0,"0"-15"-32,-15 15-3392,0 0 1856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0:27.769"/>
    </inkml:context>
    <inkml:brush xml:id="br0">
      <inkml:brushProperty name="width" value="0.02266" units="cm"/>
      <inkml:brushProperty name="height" value="0.02266" units="cm"/>
    </inkml:brush>
  </inkml:definitions>
  <inkml:trace contextRef="#ctx0" brushRef="#br0">8394 6570 10752,'0'0'0,"-29"14"-32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2:43.5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20728 5286 10560,'-43'-44'3904,"43"44"-3040,-15-15-224,1 0-288,14 15-320,-15 0-160,15-14 64,15 14-1504,-1 0 832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3:09.7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26159 9504 24703,'44'0'0,"0"-15"-32,-15 15-3392,0 0 1856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37:50.330"/>
    </inkml:context>
    <inkml:brush xml:id="br0">
      <inkml:brushProperty name="width" value="0.025" units="cm"/>
      <inkml:brushProperty name="height" value="0.025" units="cm"/>
    </inkml:brush>
  </inkml:definitions>
  <inkml:traceGroup>
    <inkml:annotationXML>
      <emma:emma xmlns:emma="http://www.w3.org/2003/04/emma" version="1.0">
        <emma:interpretation id="{75E48698-E204-4D96-B9CB-ECA0F14BC567}" emma:medium="tactile" emma:mode="ink">
          <msink:context xmlns:msink="http://schemas.microsoft.com/ink/2010/main" type="writingRegion" rotatedBoundingBox="16561,6906 17122,7196 16910,7605 16350,7316"/>
        </emma:interpretation>
      </emma:emma>
    </inkml:annotationXML>
    <inkml:traceGroup>
      <inkml:annotationXML>
        <emma:emma xmlns:emma="http://www.w3.org/2003/04/emma" version="1.0">
          <emma:interpretation id="{7AF12B1C-99CB-4139-B796-6221E45556B8}" emma:medium="tactile" emma:mode="ink">
            <msink:context xmlns:msink="http://schemas.microsoft.com/ink/2010/main" type="paragraph" rotatedBoundingBox="16561,6906 17122,7196 16910,7605 16350,73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236EAEF-4C75-496B-8F87-D5079FD46B0F}" emma:medium="tactile" emma:mode="ink">
              <msink:context xmlns:msink="http://schemas.microsoft.com/ink/2010/main" type="line" rotatedBoundingBox="16561,6906 17122,7196 16910,7605 16350,7316"/>
            </emma:interpretation>
          </emma:emma>
        </inkml:annotationXML>
        <inkml:traceGroup>
          <inkml:annotationXML>
            <emma:emma xmlns:emma="http://www.w3.org/2003/04/emma" version="1.0">
              <emma:interpretation id="{746E6380-3663-482C-A7E2-981AC0E0B4F7}" emma:medium="tactile" emma:mode="ink">
                <msink:context xmlns:msink="http://schemas.microsoft.com/ink/2010/main" type="inkWord" rotatedBoundingBox="16561,6906 17122,7196 16910,7605 16350,7316"/>
              </emma:interpretation>
              <emma:one-of disjunction-type="recognition" id="oneOf0">
                <emma:interpretation id="interp0" emma:lang="en-US" emma:confidence="0">
                  <emma:literal>¥</emma:literal>
                </emma:interpretation>
                <emma:interpretation id="interp1" emma:lang="en-US" emma:confidence="0">
                  <emma:literal>y -f</emma:literal>
                </emma:interpretation>
                <emma:interpretation id="interp2" emma:lang="en-US" emma:confidence="0">
                  <emma:literal>y I</emma:literal>
                </emma:interpretation>
                <emma:interpretation id="interp3" emma:lang="en-US" emma:confidence="0">
                  <emma:literal>☺</emma:literal>
                </emma:interpretation>
                <emma:interpretation id="interp4" emma:lang="en-US" emma:confidence="0">
                  <emma:literal>y ¢</emma:literal>
                </emma:interpretation>
              </emma:one-of>
            </emma:emma>
          </inkml:annotationXML>
          <inkml:trace contextRef="#ctx0" brushRef="#br0">21036 7591 6400,'-30'0'2368,"1"-15"-1856,0 15-128,29 0 992,-15 0-832,1 0-64,-1 15-320,1-15-128,14 0 0,-15 0-128,15 0 64,0-15-32,0 15 0</inkml:trace>
          <inkml:trace contextRef="#ctx0" brushRef="#br0" timeOffset="87641">20817 7751 2400,'-15'-14'896,"30"-1"-704,14 0-64,0 1 32,0-1-128,0-29 320,15 15-160,-15-15 960,-14 15-640,14 0 32,-14 14-320,14 1-64,-14-1-96</inkml:trace>
          <inkml:trace contextRef="#ctx0" brushRef="#br0" timeOffset="88459">20715 7328 2816,'-14'44'1056,"28"-30"-832,-14 30-64,0-29 1344,-14 14-864,-1-15 1344,15 16-1120,-14 13 224,-1-13-672,15 13-224,-15-13-128,15 13 0,0-28-32,0 0-96,15-15 32</inkml:trace>
          <inkml:trace contextRef="#ctx0" brushRef="#br0" timeOffset="90975">20511 7357 10144,'-44'-29'3744,"44"44"-2912,15-15-224,-15-15-544,14 30-160,1-15 32,0 0 64,-1 0-224,0 14 128,1-14-256,14 0 224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5-24T12:43:12.303"/>
    </inkml:context>
    <inkml:brush xml:id="br0">
      <inkml:brushProperty name="width" value="0.025" units="cm"/>
      <inkml:brushProperty name="height" value="0.025" units="cm"/>
    </inkml:brush>
  </inkml:definitions>
  <inkml:traceGroup>
    <inkml:annotationXML>
      <emma:emma xmlns:emma="http://www.w3.org/2003/04/emma" version="1.0">
        <emma:interpretation id="{8F181601-30AE-450F-8097-B525252DB987}" emma:medium="tactile" emma:mode="ink">
          <msink:context xmlns:msink="http://schemas.microsoft.com/ink/2010/main" type="writingRegion" rotatedBoundingBox="15254,3561 16013,3561 16013,3969 15254,3969"/>
        </emma:interpretation>
      </emma:emma>
    </inkml:annotationXML>
    <inkml:traceGroup>
      <inkml:annotationXML>
        <emma:emma xmlns:emma="http://www.w3.org/2003/04/emma" version="1.0">
          <emma:interpretation id="{DC269B90-B99C-4764-A82F-78D435F59A23}" emma:medium="tactile" emma:mode="ink">
            <msink:context xmlns:msink="http://schemas.microsoft.com/ink/2010/main" type="paragraph" rotatedBoundingBox="15254,3561 16013,3561 16013,3969 15254,39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08A826-6A14-4B51-B236-2AFC9A5E2B64}" emma:medium="tactile" emma:mode="ink">
              <msink:context xmlns:msink="http://schemas.microsoft.com/ink/2010/main" type="line" rotatedBoundingBox="15254,3561 16013,3561 16013,3969 15254,3969"/>
            </emma:interpretation>
          </emma:emma>
        </inkml:annotationXML>
        <inkml:traceGroup>
          <inkml:annotationXML>
            <emma:emma xmlns:emma="http://www.w3.org/2003/04/emma" version="1.0">
              <emma:interpretation id="{74AF139A-227F-4DE8-A7DB-2091007AB154}" emma:medium="tactile" emma:mode="ink">
                <msink:context xmlns:msink="http://schemas.microsoft.com/ink/2010/main" type="inkWord" rotatedBoundingBox="15254,3561 15371,3561 15371,3634 15254,3634"/>
              </emma:interpretation>
              <emma:one-of disjunction-type="recognition" id="oneOf0">
                <emma:interpretation id="interp0" emma:lang="en-US" emma:confidence="0">
                  <emma:literal>i</emma:literal>
                </emma:interpretation>
                <emma:interpretation id="interp1" emma:lang="en-US" emma:confidence="0">
                  <emma:literal>T</emma:literal>
                </emma:interpretation>
                <emma:interpretation id="interp2" emma:lang="en-US" emma:confidence="0">
                  <emma:literal>;</emma:literal>
                </emma:interpretation>
                <emma:interpretation id="interp3" emma:lang="en-US" emma:confidence="0">
                  <emma:literal>Y</emma:literal>
                </emma:interpretation>
                <emma:interpretation id="interp4" emma:lang="en-US" emma:confidence="0">
                  <emma:literal>:</emma:literal>
                </emma:interpretation>
              </emma:one-of>
            </emma:emma>
          </inkml:annotationXML>
          <inkml:trace contextRef="#ctx0" brushRef="#br0">19358 3899 10976,'-73'-43'4064,"58"28"-3168,-14 15-257,29-15-1886,0 15 543</inkml:trace>
          <inkml:trace contextRef="#ctx0" brushRef="#br0" timeOffset="-487">20000 4234 1824,'0'-29'672,"-15"0"-512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0:27.769"/>
    </inkml:context>
    <inkml:brush xml:id="br0">
      <inkml:brushProperty name="width" value="0.02266" units="cm"/>
      <inkml:brushProperty name="height" value="0.02266" units="cm"/>
    </inkml:brush>
  </inkml:definitions>
  <inkml:traceGroup>
    <inkml:annotationXML>
      <emma:emma xmlns:emma="http://www.w3.org/2003/04/emma" version="1.0">
        <emma:interpretation id="{9A9F4C92-A017-4648-9D87-7A3C957067D7}" emma:medium="tactile" emma:mode="ink">
          <msink:context xmlns:msink="http://schemas.microsoft.com/ink/2010/main" type="writingRegion" rotatedBoundingBox="4378,6298 4407,6298 4407,6319 4378,6319"/>
        </emma:interpretation>
      </emma:emma>
    </inkml:annotationXML>
    <inkml:traceGroup>
      <inkml:annotationXML>
        <emma:emma xmlns:emma="http://www.w3.org/2003/04/emma" version="1.0">
          <emma:interpretation id="{31DDC6B5-6A2C-46A7-8B26-0287E9DC1EE4}" emma:medium="tactile" emma:mode="ink">
            <msink:context xmlns:msink="http://schemas.microsoft.com/ink/2010/main" type="paragraph" rotatedBoundingBox="4378,6298 4407,6298 4407,6319 4378,63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5F7A67-07D3-4ABE-8F3C-B7BBDEB2133F}" emma:medium="tactile" emma:mode="ink">
              <msink:context xmlns:msink="http://schemas.microsoft.com/ink/2010/main" type="line" rotatedBoundingBox="4378,6298 4407,6298 4407,6319 4378,6319"/>
            </emma:interpretation>
          </emma:emma>
        </inkml:annotationXML>
        <inkml:traceGroup>
          <inkml:annotationXML>
            <emma:emma xmlns:emma="http://www.w3.org/2003/04/emma" version="1.0">
              <emma:interpretation id="{FA2EEF6D-41BA-45E6-AB7F-A7DFD9B6E9F4}" emma:medium="tactile" emma:mode="ink">
                <msink:context xmlns:msink="http://schemas.microsoft.com/ink/2010/main" type="inkWord" rotatedBoundingBox="4378,6298 4407,6298 4407,6319 4378,6319"/>
              </emma:interpretation>
              <emma:one-of disjunction-type="recognition" id="oneOf0">
                <emma:interpretation id="interp0" emma:lang="en-US" emma:confidence="0">
                  <emma:literal>•</emma:literal>
                </emma:interpretation>
                <emma:interpretation id="interp1" emma:lang="en-US" emma:confidence="0">
                  <emma:literal>.</emma:literal>
                </emma:interpretation>
                <emma:interpretation id="interp2" emma:lang="en-US" emma:confidence="0">
                  <emma:literal>/</emma:literal>
                </emma:interpretation>
                <emma:interpretation id="interp3" emma:lang="en-US" emma:confidence="0">
                  <emma:literal>I</emma:literal>
                </emma:interpretation>
                <emma:interpretation id="interp4" emma:lang="en-US" emma:confidence="0">
                  <emma:literal>,</emma:literal>
                </emma:interpretation>
              </emma:one-of>
            </emma:emma>
          </inkml:annotationXML>
          <inkml:trace contextRef="#ctx0" brushRef="#br0">8394 6570 10752,'0'0'0,"-29"14"-32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0:27.769"/>
    </inkml:context>
    <inkml:brush xml:id="br0">
      <inkml:brushProperty name="width" value="0.02266" units="cm"/>
      <inkml:brushProperty name="height" value="0.02266" units="cm"/>
    </inkml:brush>
  </inkml:definitions>
  <inkml:traceGroup>
    <inkml:annotationXML>
      <emma:emma xmlns:emma="http://www.w3.org/2003/04/emma" version="1.0">
        <emma:interpretation id="{56D5D1DF-A325-4771-8A08-C70C78E35B84}" emma:medium="tactile" emma:mode="ink">
          <msink:context xmlns:msink="http://schemas.microsoft.com/ink/2010/main" type="inkDrawing"/>
        </emma:interpretation>
      </emma:emma>
    </inkml:annotationXML>
    <inkml:trace contextRef="#ctx0" brushRef="#br0">8394 6570 10752,'0'0'0,"-29"14"-32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2:43.576"/>
    </inkml:context>
    <inkml:brush xml:id="br0">
      <inkml:brushProperty name="width" value="0.025" units="cm"/>
      <inkml:brushProperty name="height" value="0.025" units="cm"/>
    </inkml:brush>
  </inkml:definitions>
  <inkml:traceGroup>
    <inkml:annotationXML>
      <emma:emma xmlns:emma="http://www.w3.org/2003/04/emma" version="1.0">
        <emma:interpretation id="{3FC7AA84-1EBB-4900-80AE-C2E88C5075BA}" emma:medium="tactile" emma:mode="ink">
          <msink:context xmlns:msink="http://schemas.microsoft.com/ink/2010/main" type="writingRegion" rotatedBoundingBox="16655,4933 16742,4933 16742,5021 16655,5021"/>
        </emma:interpretation>
      </emma:emma>
    </inkml:annotationXML>
    <inkml:traceGroup>
      <inkml:annotationXML>
        <emma:emma xmlns:emma="http://www.w3.org/2003/04/emma" version="1.0">
          <emma:interpretation id="{2C73938A-5A77-4342-8488-A91A4CB143A0}" emma:medium="tactile" emma:mode="ink">
            <msink:context xmlns:msink="http://schemas.microsoft.com/ink/2010/main" type="paragraph" rotatedBoundingBox="16655,4933 16742,4933 16742,5021 16655,50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2EE9C8-7381-4444-881C-283B2C81FBCD}" emma:medium="tactile" emma:mode="ink">
              <msink:context xmlns:msink="http://schemas.microsoft.com/ink/2010/main" type="line" rotatedBoundingBox="16655,4933 16742,4933 16742,5021 16655,5021"/>
            </emma:interpretation>
          </emma:emma>
        </inkml:annotationXML>
        <inkml:traceGroup>
          <inkml:annotationXML>
            <emma:emma xmlns:emma="http://www.w3.org/2003/04/emma" version="1.0">
              <emma:interpretation id="{328BCED8-B9E8-4880-988D-845EC0105E37}" emma:medium="tactile" emma:mode="ink">
                <msink:context xmlns:msink="http://schemas.microsoft.com/ink/2010/main" type="inkWord" rotatedBoundingBox="16655,4933 16742,4933 16742,5021 16655,5021"/>
              </emma:interpretation>
              <emma:one-of disjunction-type="recognition" id="oneOf0">
                <emma:interpretation id="interp0" emma:lang="en-US" emma:confidence="0">
                  <emma:literal>•</emma:literal>
                </emma:interpretation>
                <emma:interpretation id="interp1" emma:lang="en-US" emma:confidence="0">
                  <emma:literal>.</emma:literal>
                </emma:interpretation>
                <emma:interpretation id="interp2" emma:lang="en-US" emma:confidence="0">
                  <emma:literal>a</emma:literal>
                </emma:interpretation>
                <emma:interpretation id="interp3" emma:lang="en-US" emma:confidence="0">
                  <emma:literal>-</emma:literal>
                </emma:interpretation>
                <emma:interpretation id="interp4" emma:lang="en-US" emma:confidence="0">
                  <emma:literal>I</emma:literal>
                </emma:interpretation>
              </emma:one-of>
            </emma:emma>
          </inkml:annotationXML>
          <inkml:trace contextRef="#ctx0" brushRef="#br0">20728 5286 10560,'-43'-44'3904,"43"44"-3040,-15-15-224,1 0-288,14 15-320,-15 0-160,15-14 64,15 14-1504,-1 0 832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3:09.759"/>
    </inkml:context>
    <inkml:brush xml:id="br0">
      <inkml:brushProperty name="width" value="0.025" units="cm"/>
      <inkml:brushProperty name="height" value="0.025" units="cm"/>
    </inkml:brush>
  </inkml:definitions>
  <inkml:traceGroup>
    <inkml:annotationXML>
      <emma:emma xmlns:emma="http://www.w3.org/2003/04/emma" version="1.0">
        <emma:interpretation id="{57AA1B23-BEF5-407D-A848-E08D7AA420AA}" emma:medium="tactile" emma:mode="ink">
          <msink:context xmlns:msink="http://schemas.microsoft.com/ink/2010/main" type="writingRegion" rotatedBoundingBox="22173,9225 22319,9225 22319,9240 22173,9240"/>
        </emma:interpretation>
      </emma:emma>
    </inkml:annotationXML>
    <inkml:traceGroup>
      <inkml:annotationXML>
        <emma:emma xmlns:emma="http://www.w3.org/2003/04/emma" version="1.0">
          <emma:interpretation id="{C14E0695-8DF6-4C6F-B1EF-0926833DF71D}" emma:medium="tactile" emma:mode="ink">
            <msink:context xmlns:msink="http://schemas.microsoft.com/ink/2010/main" type="paragraph" rotatedBoundingBox="22173,9225 22319,9225 22319,9240 22173,92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0B6BB3-3DB4-407E-AFBB-5C18C745507D}" emma:medium="tactile" emma:mode="ink">
              <msink:context xmlns:msink="http://schemas.microsoft.com/ink/2010/main" type="line" rotatedBoundingBox="22173,9225 22319,9225 22319,9240 22173,9240"/>
            </emma:interpretation>
          </emma:emma>
        </inkml:annotationXML>
        <inkml:traceGroup>
          <inkml:annotationXML>
            <emma:emma xmlns:emma="http://www.w3.org/2003/04/emma" version="1.0">
              <emma:interpretation id="{AC07A774-5582-4CDA-A619-9B6647B30007}" emma:medium="tactile" emma:mode="ink">
                <msink:context xmlns:msink="http://schemas.microsoft.com/ink/2010/main" type="inkWord" rotatedBoundingBox="22173,9225 22319,9225 22319,9240 22173,9240"/>
              </emma:interpretation>
              <emma:one-of disjunction-type="recognition" id="oneOf0">
                <emma:interpretation id="interp0" emma:lang="en-US" emma:confidence="0">
                  <emma:literal>-</emma:literal>
                </emma:interpretation>
                <emma:interpretation id="interp1" emma:lang="en-US" emma:confidence="0">
                  <emma:literal>_</emma:literal>
                </emma:interpretation>
                <emma:interpretation id="interp2" emma:lang="en-US" emma:confidence="0">
                  <emma:literal>.</emma:literal>
                </emma:interpretation>
                <emma:interpretation id="interp3" emma:lang="en-US" emma:confidence="0">
                  <emma:literal>•</emma:literal>
                </emma:interpretation>
                <emma:interpretation id="interp4" emma:lang="en-US" emma:confidence="0">
                  <emma:literal>~</emma:literal>
                </emma:interpretation>
              </emma:one-of>
            </emma:emma>
          </inkml:annotationXML>
          <inkml:trace contextRef="#ctx0" brushRef="#br0">26159 9504 24703,'44'0'0,"0"-15"-32,-15 15-3392,0 0 1856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0:27.769"/>
    </inkml:context>
    <inkml:brush xml:id="br0">
      <inkml:brushProperty name="width" value="0.02266" units="cm"/>
      <inkml:brushProperty name="height" value="0.02266" units="cm"/>
    </inkml:brush>
  </inkml:definitions>
  <inkml:trace contextRef="#ctx0" brushRef="#br0">8394 6570 10752,'0'0'0,"-29"14"-32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6-28T01:42:43.57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20728 5286 10560,'-43'-44'3904,"43"44"-3040,-15-15-224,1 0-288,14 15-320,-15 0-160,15-14 64,15 14-1504,-1 0 832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77739" cy="469423"/>
          </a:xfrm>
          <a:prstGeom prst="rect">
            <a:avLst/>
          </a:prstGeom>
        </p:spPr>
        <p:txBody>
          <a:bodyPr vert="horz" lIns="95681" tIns="47840" rIns="95681" bIns="4784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3"/>
            <a:ext cx="3077739" cy="469423"/>
          </a:xfrm>
          <a:prstGeom prst="rect">
            <a:avLst/>
          </a:prstGeom>
        </p:spPr>
        <p:txBody>
          <a:bodyPr vert="horz" lIns="95681" tIns="47840" rIns="95681" bIns="47840" rtlCol="0"/>
          <a:lstStyle>
            <a:lvl1pPr algn="r">
              <a:defRPr sz="1300"/>
            </a:lvl1pPr>
          </a:lstStyle>
          <a:p>
            <a:fld id="{918365F5-5DE7-4260-AD3B-161388EAD688}" type="datetimeFigureOut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1" tIns="47840" rIns="95681" bIns="4784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50" y="4459527"/>
            <a:ext cx="5681980" cy="4224814"/>
          </a:xfrm>
          <a:prstGeom prst="rect">
            <a:avLst/>
          </a:prstGeom>
        </p:spPr>
        <p:txBody>
          <a:bodyPr vert="horz" lIns="95681" tIns="47840" rIns="95681" bIns="478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5"/>
            <a:ext cx="3077739" cy="469423"/>
          </a:xfrm>
          <a:prstGeom prst="rect">
            <a:avLst/>
          </a:prstGeom>
        </p:spPr>
        <p:txBody>
          <a:bodyPr vert="horz" lIns="95681" tIns="47840" rIns="95681" bIns="4784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5" y="8917425"/>
            <a:ext cx="3077739" cy="469423"/>
          </a:xfrm>
          <a:prstGeom prst="rect">
            <a:avLst/>
          </a:prstGeom>
        </p:spPr>
        <p:txBody>
          <a:bodyPr vert="horz" lIns="95681" tIns="47840" rIns="95681" bIns="47840" rtlCol="0" anchor="b"/>
          <a:lstStyle>
            <a:lvl1pPr algn="r">
              <a:defRPr sz="1300"/>
            </a:lvl1pPr>
          </a:lstStyle>
          <a:p>
            <a:fld id="{EBC3976C-5AC4-4E0A-AAF0-E789A9A031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3976C-5AC4-4E0A-AAF0-E789A9A0312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382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3976C-5AC4-4E0A-AAF0-E789A9A0312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47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3976C-5AC4-4E0A-AAF0-E789A9A0312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02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3976C-5AC4-4E0A-AAF0-E789A9A0312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651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3976C-5AC4-4E0A-AAF0-E789A9A0312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509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3976C-5AC4-4E0A-AAF0-E789A9A0312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098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2FAA89E-A959-4C90-9EEF-3C0EFCC8864E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Proprietary Information for CDNY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500C-9373-4264-8160-B8E86991685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7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500C-9373-4264-8160-B8E86991685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9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500C-9373-4264-8160-B8E86991685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7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500C-9373-4264-8160-B8E86991685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4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500C-9373-4264-8160-B8E86991685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2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C500C-9373-4264-8160-B8E86991685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5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DE38DC7F-35F3-4CFB-9B25-448D143FA9C3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67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AF31-997A-47D2-81A3-678CA7C4416D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9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7AE6-B05F-4AD7-AE8F-65B702F920A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38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37C-5076-41C7-85B5-C336B8AD3F6E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94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E559-59A5-4DF7-8EE7-634C50B50963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91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D1C5-AB36-4967-BBEE-9817CC32FF65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798D-5671-4073-8B71-66BDC5AFCC5A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FBD3-6E99-4A99-867C-9909FCA7CE2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5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12D6-2226-48BC-A16B-463CC2370648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4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D5757-9098-4994-8031-BAF8CD3038C9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1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68C500C-9373-4264-8160-B8E869916857}" type="datetime1">
              <a:rPr lang="en-US" smtClean="0"/>
              <a:pPr/>
              <a:t>6/28/2018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Proprietary Information for CDNY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F829FE2B-783B-4783-8EF1-E942FFA4CC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3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.xml"/><Relationship Id="rId5" Type="http://schemas.openxmlformats.org/officeDocument/2006/relationships/image" Target="../media/image6.png"/><Relationship Id="rId4" Type="http://schemas.openxmlformats.org/officeDocument/2006/relationships/customXml" Target="../ink/ink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.xml"/><Relationship Id="rId5" Type="http://schemas.openxmlformats.org/officeDocument/2006/relationships/image" Target="../media/image6.png"/><Relationship Id="rId4" Type="http://schemas.openxmlformats.org/officeDocument/2006/relationships/customXml" Target="../ink/ink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iHgJzl2vLUAhWCRj4KHQVUDZwQjRwIBw&amp;url=http://symmetrypublicrelations.com/2015/09/28/questions-ideas-or-concerns-the-communications-department-wants-to-hear/&amp;psig=AFQjCNHwYjnQcB_NsqURKMVwSKgPMJIfSg&amp;ust=14993635892494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6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5" Type="http://schemas.openxmlformats.org/officeDocument/2006/relationships/image" Target="../media/image6.png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29200"/>
            <a:ext cx="5917679" cy="86142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MSC informational webinar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6/26/18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3AEC71-8E66-4893-8595-5F0FF29DF2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797" y="1393501"/>
            <a:ext cx="3442484" cy="311220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EF6FECC-0F2F-4874-BC76-97FD25D349FD}"/>
                  </a:ext>
                </a:extLst>
              </p14:cNvPr>
              <p14:cNvContentPartPr/>
              <p14:nvPr/>
            </p14:nvContentPartPr>
            <p14:xfrm>
              <a:off x="7362478" y="-346953"/>
              <a:ext cx="609840" cy="662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EF6FECC-0F2F-4874-BC76-97FD25D349F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58158" y="-351273"/>
                <a:ext cx="618480" cy="671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9944-3C54-4824-A6D1-D8B239F4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69" y="927098"/>
            <a:ext cx="7652665" cy="891192"/>
          </a:xfrm>
        </p:spPr>
        <p:txBody>
          <a:bodyPr/>
          <a:lstStyle/>
          <a:p>
            <a:pPr algn="ctr"/>
            <a:r>
              <a:rPr lang="en-US" sz="4000" b="1" dirty="0"/>
              <a:t>Clarifications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7F4EF-D53F-4E85-B9EB-4FA8DB381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2270067"/>
            <a:ext cx="7980343" cy="358712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Remember to clock in and out each day and for ½ hour lunch period.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Host agency site early closures, different holidays, snow days, etc.  - CDNY expectations.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Don’t forget to use the sandbox!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Coverage for each other for anyone out on vacation next week. 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Cell numbers will be listed in the 365 address book. 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BD06E-B65C-4309-B711-C50B68CF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BF20C-3060-4F78-B389-E2C175E4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14:cNvPr>
              <p14:cNvContentPartPr/>
              <p14:nvPr/>
            </p14:nvContentPartPr>
            <p14:xfrm>
              <a:off x="1576378" y="2270067"/>
              <a:ext cx="10620" cy="5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2484" y="2266107"/>
                <a:ext cx="18408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937982A-DAD9-424B-9CA6-641CA51AF7B4}"/>
                  </a:ext>
                </a:extLst>
              </p14:cNvPr>
              <p14:cNvContentPartPr/>
              <p14:nvPr/>
            </p14:nvContentPartPr>
            <p14:xfrm>
              <a:off x="5996098" y="1776147"/>
              <a:ext cx="31680" cy="31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937982A-DAD9-424B-9CA6-641CA51AF7B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91778" y="1771876"/>
                <a:ext cx="40320" cy="402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59BC03A-D3DF-41BC-BC3A-E361E5C1E9AB}"/>
                  </a:ext>
                </a:extLst>
              </p14:cNvPr>
              <p14:cNvContentPartPr/>
              <p14:nvPr/>
            </p14:nvContentPartPr>
            <p14:xfrm>
              <a:off x="7982578" y="3321267"/>
              <a:ext cx="52740" cy="54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59BC03A-D3DF-41BC-BC3A-E361E5C1E9A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78273" y="3317217"/>
                <a:ext cx="61351" cy="13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271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9944-3C54-4824-A6D1-D8B239F4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69" y="927098"/>
            <a:ext cx="7652665" cy="891192"/>
          </a:xfrm>
        </p:spPr>
        <p:txBody>
          <a:bodyPr/>
          <a:lstStyle/>
          <a:p>
            <a:pPr algn="ctr"/>
            <a:r>
              <a:rPr lang="en-US" sz="4000" b="1" dirty="0"/>
              <a:t>Next Couple Weeks and Beyond!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7F4EF-D53F-4E85-B9EB-4FA8DB381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2767908"/>
            <a:ext cx="7980343" cy="358712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 is exciting!  But, will be a bit bumpy.  Equipment, expectations, forms, process, etc..  Please take a deep breath and know it WILL get better. 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Webinars (welcome to CDNY 7/2 @1p &amp; regular Thursday7/5 webinar @9a).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Site visits by leadership – seeing your locations, meeting you and getting your feedback.  No expectation that you change scheduled to be there.  We don’t want this to be a burden.  We want it to be a support.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BD06E-B65C-4309-B711-C50B68CF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BF20C-3060-4F78-B389-E2C175E4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14:cNvPr>
              <p14:cNvContentPartPr/>
              <p14:nvPr/>
            </p14:nvContentPartPr>
            <p14:xfrm>
              <a:off x="1576378" y="2270067"/>
              <a:ext cx="10620" cy="5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2484" y="2266107"/>
                <a:ext cx="18408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937982A-DAD9-424B-9CA6-641CA51AF7B4}"/>
                  </a:ext>
                </a:extLst>
              </p14:cNvPr>
              <p14:cNvContentPartPr/>
              <p14:nvPr/>
            </p14:nvContentPartPr>
            <p14:xfrm>
              <a:off x="5996098" y="1776147"/>
              <a:ext cx="31680" cy="31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937982A-DAD9-424B-9CA6-641CA51AF7B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91778" y="1771876"/>
                <a:ext cx="40320" cy="402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59BC03A-D3DF-41BC-BC3A-E361E5C1E9AB}"/>
                  </a:ext>
                </a:extLst>
              </p14:cNvPr>
              <p14:cNvContentPartPr/>
              <p14:nvPr/>
            </p14:nvContentPartPr>
            <p14:xfrm>
              <a:off x="7982578" y="3321267"/>
              <a:ext cx="52740" cy="54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59BC03A-D3DF-41BC-BC3A-E361E5C1E9A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78273" y="3317217"/>
                <a:ext cx="61351" cy="13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586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Let’s Hear from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43" y="2286000"/>
            <a:ext cx="8019757" cy="3733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cs typeface="Arial" panose="020B0604020202020204" pitchFamily="34" charset="0"/>
              </a:rPr>
              <a:t>Questions?</a:t>
            </a:r>
            <a:r>
              <a:rPr lang="en-US" sz="3200" b="1" dirty="0">
                <a:cs typeface="Arial" panose="020B0604020202020204" pitchFamily="34" charset="0"/>
                <a:sym typeface="Webdings" panose="05030102010509060703" pitchFamily="18" charset="2"/>
              </a:rPr>
              <a:t>  Thoughts?  Advice?</a:t>
            </a:r>
          </a:p>
          <a:p>
            <a:pPr marL="0" indent="0" algn="ctr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2" descr="Image result for questions and concern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53" y="3018982"/>
            <a:ext cx="3376205" cy="293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80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481" y="1124378"/>
            <a:ext cx="7866993" cy="100861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The Countdown…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days remaining until Go Live! 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E49D23E-ECF6-49AF-999C-A558EA3E1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213" y="2483945"/>
            <a:ext cx="7651531" cy="3530600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Enrollment Update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Transfer Requests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Vacancies and Recruitment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Training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Case Load Assignments 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Contact Information: Phone Numbers (Cell and Vonage)</a:t>
            </a:r>
          </a:p>
          <a:p>
            <a:pPr marL="731520" lvl="2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Will have a list of numbers -  some staying the same and others changing. 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2336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741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481" y="1124378"/>
            <a:ext cx="7866993" cy="1008615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Thank you!! 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E49D23E-ECF6-49AF-999C-A558EA3E1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211" y="2357821"/>
            <a:ext cx="7651531" cy="3530600"/>
          </a:xfrm>
        </p:spPr>
        <p:txBody>
          <a:bodyPr>
            <a:normAutofit lnSpcReduction="10000"/>
          </a:bodyPr>
          <a:lstStyle/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For your patience and understanding!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are going to need it to continue…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Care Packages, Printers, Furniture</a:t>
            </a:r>
          </a:p>
          <a:p>
            <a:pPr lvl="2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We will make this work!!! </a:t>
            </a:r>
          </a:p>
          <a:p>
            <a:pPr marL="402336" lvl="1" indent="0">
              <a:buNone/>
            </a:pP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33DAE48-C2FD-4CDC-84E3-97A44312E025}"/>
                  </a:ext>
                </a:extLst>
              </p14:cNvPr>
              <p14:cNvContentPartPr/>
              <p14:nvPr/>
            </p14:nvContentPartPr>
            <p14:xfrm>
              <a:off x="5932918" y="2543487"/>
              <a:ext cx="231480" cy="1524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33DAE48-C2FD-4CDC-84E3-97A44312E0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28598" y="2539172"/>
                <a:ext cx="240120" cy="16109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121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304" y="810719"/>
            <a:ext cx="6677830" cy="1201247"/>
          </a:xfrm>
        </p:spPr>
        <p:txBody>
          <a:bodyPr/>
          <a:lstStyle/>
          <a:p>
            <a:pPr algn="ctr"/>
            <a:r>
              <a:rPr lang="en-US" sz="4000" b="1" dirty="0"/>
              <a:t>Enrollment Update  </a:t>
            </a:r>
            <a:br>
              <a:rPr lang="en-US" sz="4000" dirty="0"/>
            </a:br>
            <a:endParaRPr lang="en-US" sz="4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769270" y="2359571"/>
            <a:ext cx="7700654" cy="41409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More 23,150 individuals enrolled as of last report.  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 more updates needed but keep obtaining those consents!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79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5E9D0-5509-4167-96D5-C0E04890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592" y="1074534"/>
            <a:ext cx="7158678" cy="709865"/>
          </a:xfrm>
        </p:spPr>
        <p:txBody>
          <a:bodyPr/>
          <a:lstStyle/>
          <a:p>
            <a:pPr algn="ctr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Employee Benefits &amp; Comp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41BA20-BB4F-424E-8125-7B5388F4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FE38DE-0E43-4670-A01A-DD98AE0CF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5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0269F28-258B-43CD-B600-0117778003AD}"/>
                  </a:ext>
                </a:extLst>
              </p14:cNvPr>
              <p14:cNvContentPartPr/>
              <p14:nvPr/>
            </p14:nvContentPartPr>
            <p14:xfrm>
              <a:off x="5491558" y="1282227"/>
              <a:ext cx="273420" cy="1472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0269F28-258B-43CD-B600-0117778003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87241" y="1277907"/>
                <a:ext cx="282054" cy="15588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15311-8ED0-4452-9B27-4F5265BE1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210676"/>
            <a:ext cx="7549149" cy="3530600"/>
          </a:xfrm>
        </p:spPr>
        <p:txBody>
          <a:bodyPr>
            <a:normAutofit fontScale="77500" lnSpcReduction="20000"/>
          </a:bodyPr>
          <a:lstStyle/>
          <a:p>
            <a:endParaRPr lang="en-US" sz="3200" dirty="0"/>
          </a:p>
          <a:p>
            <a:r>
              <a:rPr lang="en-US" sz="3200" dirty="0"/>
              <a:t>401K enrollment </a:t>
            </a:r>
          </a:p>
          <a:p>
            <a:endParaRPr lang="en-US" sz="3200" dirty="0"/>
          </a:p>
          <a:p>
            <a:r>
              <a:rPr lang="en-US" sz="3200" dirty="0"/>
              <a:t>Bi-lingual compensation </a:t>
            </a:r>
          </a:p>
          <a:p>
            <a:endParaRPr lang="en-US" sz="3200" dirty="0"/>
          </a:p>
          <a:p>
            <a:r>
              <a:rPr lang="en-US" sz="3200" dirty="0"/>
              <a:t>Increase in hours, promotions, etc.</a:t>
            </a:r>
          </a:p>
          <a:p>
            <a:endParaRPr lang="en-US" sz="3200" dirty="0"/>
          </a:p>
          <a:p>
            <a:r>
              <a:rPr lang="en-US" sz="3200" dirty="0"/>
              <a:t>Transfer requests </a:t>
            </a:r>
          </a:p>
        </p:txBody>
      </p:sp>
    </p:spTree>
    <p:extLst>
      <p:ext uri="{BB962C8B-B14F-4D97-AF65-F5344CB8AC3E}">
        <p14:creationId xmlns:p14="http://schemas.microsoft.com/office/powerpoint/2010/main" val="154893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711" y="757840"/>
            <a:ext cx="6676650" cy="1008615"/>
          </a:xfrm>
        </p:spPr>
        <p:txBody>
          <a:bodyPr>
            <a:noAutofit/>
          </a:bodyPr>
          <a:lstStyle/>
          <a:p>
            <a:pPr algn="ctr"/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dirty="0">
                <a:cs typeface="Calibri" panose="020F0502020204030204" pitchFamily="34" charset="0"/>
              </a:rPr>
              <a:t>Site Locations &amp; Supervisory Support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C761DE-F488-49BE-9209-63347A4FA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148" y="2123089"/>
            <a:ext cx="7417770" cy="4242407"/>
          </a:xfrm>
        </p:spPr>
        <p:txBody>
          <a:bodyPr>
            <a:normAutofit/>
          </a:bodyPr>
          <a:lstStyle/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9436" indent="0">
              <a:buNone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Identifying vacancies</a:t>
            </a:r>
          </a:p>
          <a:p>
            <a:pPr marL="745236"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Care managers, supervisors, intake specialists! </a:t>
            </a:r>
          </a:p>
          <a:p>
            <a:pPr marL="745236"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are advertising and hiring. </a:t>
            </a:r>
          </a:p>
          <a:p>
            <a:pPr marL="745236"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will continue with promotions. </a:t>
            </a:r>
          </a:p>
          <a:p>
            <a:pPr marL="745236"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We have administrative assistant and office manager openings all over the state! </a:t>
            </a:r>
          </a:p>
          <a:p>
            <a:pPr marL="402336" lvl="1" indent="0">
              <a:buNone/>
            </a:pPr>
            <a:endParaRPr lang="en-US" sz="2000" dirty="0"/>
          </a:p>
          <a:p>
            <a:pPr marL="402336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9944-3C54-4824-A6D1-D8B239F4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69" y="927098"/>
            <a:ext cx="7652665" cy="891192"/>
          </a:xfrm>
        </p:spPr>
        <p:txBody>
          <a:bodyPr/>
          <a:lstStyle/>
          <a:p>
            <a:pPr algn="ctr"/>
            <a:r>
              <a:rPr lang="en-US" sz="4000" b="1" dirty="0"/>
              <a:t>Updates on Caseloads &amp; Vacancies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7F4EF-D53F-4E85-B9EB-4FA8DB381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69" y="2727244"/>
            <a:ext cx="7528128" cy="3530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It is a work in progress. 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Work will continue throughout the weekend. 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reach out will be so important next week.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BD06E-B65C-4309-B711-C50B68CF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BF20C-3060-4F78-B389-E2C175E4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14:cNvPr>
              <p14:cNvContentPartPr/>
              <p14:nvPr/>
            </p14:nvContentPartPr>
            <p14:xfrm>
              <a:off x="1576378" y="2270067"/>
              <a:ext cx="10620" cy="5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2484" y="2266107"/>
                <a:ext cx="18408" cy="1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769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9944-3C54-4824-A6D1-D8B239F4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69" y="927098"/>
            <a:ext cx="7652665" cy="891192"/>
          </a:xfrm>
        </p:spPr>
        <p:txBody>
          <a:bodyPr/>
          <a:lstStyle/>
          <a:p>
            <a:pPr algn="ctr"/>
            <a:r>
              <a:rPr lang="en-US" sz="4000" b="1" dirty="0"/>
              <a:t>Expectations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7F4EF-D53F-4E85-B9EB-4FA8DB381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2270067"/>
            <a:ext cx="7980343" cy="35871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For: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Training (3 parts required prior to 7/1/18)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1-9 documentation and license information – (no transport  or mileage reimbursement without clearance)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Payroll &amp; time off requests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Use of outlook calendars – communication is essential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First Week – outreach to individuals, verify and correct record information,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BD06E-B65C-4309-B711-C50B68CF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BF20C-3060-4F78-B389-E2C175E4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14:cNvPr>
              <p14:cNvContentPartPr/>
              <p14:nvPr/>
            </p14:nvContentPartPr>
            <p14:xfrm>
              <a:off x="1576378" y="2270067"/>
              <a:ext cx="10620" cy="5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2484" y="2266107"/>
                <a:ext cx="18408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937982A-DAD9-424B-9CA6-641CA51AF7B4}"/>
                  </a:ext>
                </a:extLst>
              </p14:cNvPr>
              <p14:cNvContentPartPr/>
              <p14:nvPr/>
            </p14:nvContentPartPr>
            <p14:xfrm>
              <a:off x="5996098" y="1776147"/>
              <a:ext cx="31680" cy="31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937982A-DAD9-424B-9CA6-641CA51AF7B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91778" y="1771876"/>
                <a:ext cx="40320" cy="402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59BC03A-D3DF-41BC-BC3A-E361E5C1E9AB}"/>
                  </a:ext>
                </a:extLst>
              </p14:cNvPr>
              <p14:cNvContentPartPr/>
              <p14:nvPr/>
            </p14:nvContentPartPr>
            <p14:xfrm>
              <a:off x="7982578" y="3321267"/>
              <a:ext cx="52740" cy="54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59BC03A-D3DF-41BC-BC3A-E361E5C1E9A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78273" y="3317217"/>
                <a:ext cx="61351" cy="13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597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9944-3C54-4824-A6D1-D8B239F41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69" y="927098"/>
            <a:ext cx="7652665" cy="891192"/>
          </a:xfrm>
        </p:spPr>
        <p:txBody>
          <a:bodyPr/>
          <a:lstStyle/>
          <a:p>
            <a:pPr algn="ctr"/>
            <a:r>
              <a:rPr lang="en-US" sz="4000" b="1" dirty="0"/>
              <a:t>Continued Expectations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7F4EF-D53F-4E85-B9EB-4FA8DB381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2270067"/>
            <a:ext cx="7980343" cy="35871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For: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Phones and I-Phones – greetings, changing greeting with out of office messages, checking messages, etc. </a:t>
            </a:r>
          </a:p>
          <a:p>
            <a:pPr marL="402336" lvl="1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Email signature consistency and out of office messages. </a:t>
            </a:r>
          </a:p>
          <a:p>
            <a:pPr marL="402336" lvl="1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Please follow-up with your assigned regional director first before going to Anne, Lisa, &amp; Jim.  </a:t>
            </a:r>
          </a:p>
          <a:p>
            <a:pPr lvl="1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BD06E-B65C-4309-B711-C50B68CF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Proprietary Information for CDNY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BF20C-3060-4F78-B389-E2C175E4E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9FE2B-783B-4783-8EF1-E942FFA4CC5B}" type="slidenum">
              <a:rPr lang="en-US" smtClean="0"/>
              <a:pPr/>
              <a:t>9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14:cNvPr>
              <p14:cNvContentPartPr/>
              <p14:nvPr/>
            </p14:nvContentPartPr>
            <p14:xfrm>
              <a:off x="1576378" y="2270067"/>
              <a:ext cx="10620" cy="54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4E06384-F425-483C-8C77-45199ACC44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2484" y="2266107"/>
                <a:ext cx="18408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937982A-DAD9-424B-9CA6-641CA51AF7B4}"/>
                  </a:ext>
                </a:extLst>
              </p14:cNvPr>
              <p14:cNvContentPartPr/>
              <p14:nvPr/>
            </p14:nvContentPartPr>
            <p14:xfrm>
              <a:off x="5996098" y="1776147"/>
              <a:ext cx="31680" cy="31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937982A-DAD9-424B-9CA6-641CA51AF7B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91778" y="1771876"/>
                <a:ext cx="40320" cy="402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59BC03A-D3DF-41BC-BC3A-E361E5C1E9AB}"/>
                  </a:ext>
                </a:extLst>
              </p14:cNvPr>
              <p14:cNvContentPartPr/>
              <p14:nvPr/>
            </p14:nvContentPartPr>
            <p14:xfrm>
              <a:off x="7982578" y="3321267"/>
              <a:ext cx="52740" cy="54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59BC03A-D3DF-41BC-BC3A-E361E5C1E9A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978273" y="3317217"/>
                <a:ext cx="61351" cy="13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320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27642</TotalTime>
  <Words>524</Words>
  <Application>Microsoft Office PowerPoint</Application>
  <PresentationFormat>On-screen Show (4:3)</PresentationFormat>
  <Paragraphs>104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Webdings</vt:lpstr>
      <vt:lpstr>Wingdings</vt:lpstr>
      <vt:lpstr>Wingdings 3</vt:lpstr>
      <vt:lpstr>Ion Boardroom</vt:lpstr>
      <vt:lpstr>PowerPoint Presentation</vt:lpstr>
      <vt:lpstr>The Countdown…3 days remaining until Go Live!  </vt:lpstr>
      <vt:lpstr>Thank you!!  </vt:lpstr>
      <vt:lpstr>Enrollment Update   </vt:lpstr>
      <vt:lpstr>Employee Benefits &amp; Comp </vt:lpstr>
      <vt:lpstr>  Site Locations &amp; Supervisory Support  </vt:lpstr>
      <vt:lpstr>Updates on Caseloads &amp; Vacancies </vt:lpstr>
      <vt:lpstr>Expectations </vt:lpstr>
      <vt:lpstr>Continued Expectations </vt:lpstr>
      <vt:lpstr>Clarifications  </vt:lpstr>
      <vt:lpstr>Next Couple Weeks and Beyond! </vt:lpstr>
      <vt:lpstr>Let’s Hear from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Moran</dc:creator>
  <cp:lastModifiedBy>Anne Ogden</cp:lastModifiedBy>
  <cp:revision>205</cp:revision>
  <cp:lastPrinted>2018-06-28T12:55:04Z</cp:lastPrinted>
  <dcterms:modified xsi:type="dcterms:W3CDTF">2018-06-28T14:53:16Z</dcterms:modified>
</cp:coreProperties>
</file>